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8" r:id="rId3"/>
    <p:sldId id="283" r:id="rId4"/>
    <p:sldId id="262" r:id="rId5"/>
    <p:sldId id="274" r:id="rId6"/>
    <p:sldId id="276" r:id="rId7"/>
    <p:sldId id="275" r:id="rId8"/>
    <p:sldId id="281" r:id="rId9"/>
    <p:sldId id="280" r:id="rId10"/>
    <p:sldId id="282" r:id="rId11"/>
    <p:sldId id="286" r:id="rId12"/>
    <p:sldId id="269" r:id="rId13"/>
    <p:sldId id="259" r:id="rId14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1A1"/>
    <a:srgbClr val="74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0" autoAdjust="0"/>
    <p:restoredTop sz="94189" autoAdjust="0"/>
  </p:normalViewPr>
  <p:slideViewPr>
    <p:cSldViewPr snapToGrid="0">
      <p:cViewPr varScale="1">
        <p:scale>
          <a:sx n="73" d="100"/>
          <a:sy n="73" d="100"/>
        </p:scale>
        <p:origin x="952" y="44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8" d="100"/>
          <a:sy n="138" d="100"/>
        </p:scale>
        <p:origin x="32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7921F1C-9B7C-5816-B167-060AD7A7FB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87" cy="496906"/>
          </a:xfrm>
          <a:prstGeom prst="rect">
            <a:avLst/>
          </a:prstGeom>
        </p:spPr>
        <p:txBody>
          <a:bodyPr vert="horz" lIns="156562" tIns="78281" rIns="156562" bIns="78281" rtlCol="0"/>
          <a:lstStyle>
            <a:lvl1pPr algn="l">
              <a:defRPr sz="20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F1975C-B3F4-04BB-045F-D6ADBC034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168" y="1"/>
            <a:ext cx="2944987" cy="496906"/>
          </a:xfrm>
          <a:prstGeom prst="rect">
            <a:avLst/>
          </a:prstGeom>
        </p:spPr>
        <p:txBody>
          <a:bodyPr vert="horz" lIns="156562" tIns="78281" rIns="156562" bIns="78281" rtlCol="0"/>
          <a:lstStyle>
            <a:lvl1pPr algn="r">
              <a:defRPr sz="2000"/>
            </a:lvl1pPr>
          </a:lstStyle>
          <a:p>
            <a:fld id="{F2A67B9F-5243-4D2B-9813-3FAF2286DFBD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701568-60C7-5049-C5F2-9B5C660BC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34"/>
            <a:ext cx="2944987" cy="496905"/>
          </a:xfrm>
          <a:prstGeom prst="rect">
            <a:avLst/>
          </a:prstGeom>
        </p:spPr>
        <p:txBody>
          <a:bodyPr vert="horz" lIns="156562" tIns="78281" rIns="156562" bIns="78281" rtlCol="0" anchor="b"/>
          <a:lstStyle>
            <a:lvl1pPr algn="l">
              <a:defRPr sz="20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F5C546-9922-8206-4275-AEF0A400BE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168" y="9429734"/>
            <a:ext cx="2944987" cy="496905"/>
          </a:xfrm>
          <a:prstGeom prst="rect">
            <a:avLst/>
          </a:prstGeom>
        </p:spPr>
        <p:txBody>
          <a:bodyPr vert="horz" lIns="156562" tIns="78281" rIns="156562" bIns="78281" rtlCol="0" anchor="b"/>
          <a:lstStyle>
            <a:lvl1pPr algn="r">
              <a:defRPr sz="2000"/>
            </a:lvl1pPr>
          </a:lstStyle>
          <a:p>
            <a:fld id="{368FF27D-5F33-45FA-944B-97EBE25B07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3210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87" cy="496906"/>
          </a:xfrm>
          <a:prstGeom prst="rect">
            <a:avLst/>
          </a:prstGeom>
        </p:spPr>
        <p:txBody>
          <a:bodyPr vert="horz" lIns="156562" tIns="78281" rIns="156562" bIns="78281" rtlCol="0"/>
          <a:lstStyle>
            <a:lvl1pPr algn="l">
              <a:defRPr sz="20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168" y="1"/>
            <a:ext cx="2944987" cy="496906"/>
          </a:xfrm>
          <a:prstGeom prst="rect">
            <a:avLst/>
          </a:prstGeom>
        </p:spPr>
        <p:txBody>
          <a:bodyPr vert="horz" lIns="156562" tIns="78281" rIns="156562" bIns="78281" rtlCol="0"/>
          <a:lstStyle>
            <a:lvl1pPr algn="r">
              <a:defRPr sz="2000"/>
            </a:lvl1pPr>
          </a:lstStyle>
          <a:p>
            <a:fld id="{65C1A567-B275-4358-BCD8-03DE19C46CCA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56562" tIns="78281" rIns="156562" bIns="78281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777" y="4776623"/>
            <a:ext cx="5436123" cy="3909187"/>
          </a:xfrm>
          <a:prstGeom prst="rect">
            <a:avLst/>
          </a:prstGeom>
        </p:spPr>
        <p:txBody>
          <a:bodyPr vert="horz" lIns="156562" tIns="78281" rIns="156562" bIns="78281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34"/>
            <a:ext cx="2944987" cy="496905"/>
          </a:xfrm>
          <a:prstGeom prst="rect">
            <a:avLst/>
          </a:prstGeom>
        </p:spPr>
        <p:txBody>
          <a:bodyPr vert="horz" lIns="156562" tIns="78281" rIns="156562" bIns="78281" rtlCol="0" anchor="b"/>
          <a:lstStyle>
            <a:lvl1pPr algn="l">
              <a:defRPr sz="20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168" y="9429734"/>
            <a:ext cx="2944987" cy="496905"/>
          </a:xfrm>
          <a:prstGeom prst="rect">
            <a:avLst/>
          </a:prstGeom>
        </p:spPr>
        <p:txBody>
          <a:bodyPr vert="horz" lIns="156562" tIns="78281" rIns="156562" bIns="78281" rtlCol="0" anchor="b"/>
          <a:lstStyle>
            <a:lvl1pPr algn="r">
              <a:defRPr sz="2000"/>
            </a:lvl1pPr>
          </a:lstStyle>
          <a:p>
            <a:fld id="{D8211D01-6FAB-4B77-99DB-46079A3301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04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249D34-BA56-477F-970B-4CC1AE047249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9F5A79-B28F-C0DD-8566-3F92711DCCE8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4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6D7026-BB87-9540-1A20-1394FD3E376E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5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6846"/>
            <a:ext cx="7886700" cy="92271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3218"/>
            <a:ext cx="7886700" cy="3049504"/>
          </a:xfrm>
        </p:spPr>
        <p:txBody>
          <a:bodyPr/>
          <a:lstStyle>
            <a:lvl1pPr marL="171450" indent="-171450">
              <a:buFont typeface="Calibri" panose="020F0502020204030204" pitchFamily="34" charset="0"/>
              <a:buChar char="▪"/>
              <a:defRPr>
                <a:solidFill>
                  <a:srgbClr val="000000"/>
                </a:solidFill>
              </a:defRPr>
            </a:lvl1pPr>
            <a:lvl2pPr marL="514350" indent="-171450">
              <a:buFont typeface="Calibri" panose="020F0502020204030204" pitchFamily="34" charset="0"/>
              <a:buChar char="▪"/>
              <a:defRPr>
                <a:solidFill>
                  <a:srgbClr val="000000"/>
                </a:solidFill>
              </a:defRPr>
            </a:lvl2pPr>
            <a:lvl3pPr marL="857250" indent="-171450">
              <a:buFont typeface="Calibri" panose="020F0502020204030204" pitchFamily="34" charset="0"/>
              <a:buChar char="▪"/>
              <a:defRPr>
                <a:solidFill>
                  <a:srgbClr val="000000"/>
                </a:solidFill>
              </a:defRPr>
            </a:lvl3pPr>
            <a:lvl4pPr marL="1200150" indent="-171450">
              <a:buFont typeface="Calibri" panose="020F0502020204030204" pitchFamily="34" charset="0"/>
              <a:buChar char="▪"/>
              <a:defRPr>
                <a:solidFill>
                  <a:srgbClr val="000000"/>
                </a:solidFill>
              </a:defRPr>
            </a:lvl4pPr>
            <a:lvl5pPr marL="1543050" indent="-171450">
              <a:buFont typeface="Calibri" panose="020F0502020204030204" pitchFamily="34" charset="0"/>
              <a:buChar char="▪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69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7D6214-BCBA-27F3-6685-D8668D38820F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3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D4AC63-21CD-CDDA-A03B-1BCF01249F69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7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0B844CB-89DF-24DB-3FE2-D4F2F3B1CCA6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8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C32FE6B-9345-12A0-DC80-7724F17F516D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9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7C9E36-3C6C-263B-5540-21FB324533C2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7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CA1154E-161E-7D2B-0A98-E544CCBFE814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4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7F61FAD-04AB-3185-1F60-D345D74C8BCF}"/>
              </a:ext>
            </a:extLst>
          </p:cNvPr>
          <p:cNvSpPr txBox="1">
            <a:spLocks/>
          </p:cNvSpPr>
          <p:nvPr userDrawn="1"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‹#›</a:t>
            </a:fld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1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78218"/>
            <a:ext cx="7886700" cy="2889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7C07699-ED51-3DA6-ADD6-9D9799314464}"/>
              </a:ext>
            </a:extLst>
          </p:cNvPr>
          <p:cNvSpPr txBox="1"/>
          <p:nvPr userDrawn="1"/>
        </p:nvSpPr>
        <p:spPr>
          <a:xfrm>
            <a:off x="1677457" y="4789184"/>
            <a:ext cx="5799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CDMO partner </a:t>
            </a:r>
            <a:r>
              <a:rPr lang="cs-CZ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cs-CZ" sz="1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your</a:t>
            </a:r>
            <a:r>
              <a:rPr lang="cs-CZ" sz="1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projects</a:t>
            </a:r>
            <a:endParaRPr lang="cs-CZ" sz="14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5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61A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Calibri" panose="020F0502020204030204" pitchFamily="34" charset="0"/>
        <a:buChar char="▪"/>
        <a:defRPr sz="21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▪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▪"/>
        <a:defRPr sz="150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▪"/>
        <a:defRPr sz="135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▪"/>
        <a:defRPr sz="135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hyperlink" Target="https://vuos-my.sharepoint.com/:v:/g/personal/gruber2_vuos_onmicrosoft_com/EQvA60euNExEu0Y49Te33R8BATup6I-B3VN9KFUOgIEmrQ" TargetMode="Externa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uos.com/" TargetMode="Externa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8F94B35-AC17-0A46-7762-BE221979B053}"/>
              </a:ext>
            </a:extLst>
          </p:cNvPr>
          <p:cNvSpPr txBox="1">
            <a:spLocks/>
          </p:cNvSpPr>
          <p:nvPr/>
        </p:nvSpPr>
        <p:spPr>
          <a:xfrm>
            <a:off x="1143000" y="2926128"/>
            <a:ext cx="6858000" cy="1214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noProof="1">
                <a:solidFill>
                  <a:srgbClr val="000000"/>
                </a:solidFill>
                <a:latin typeface="Calibri" panose="020F0502020204030204" pitchFamily="34" charset="0"/>
              </a:rPr>
              <a:t>              Quality Management</a:t>
            </a:r>
            <a:endParaRPr lang="en-US" sz="2800" noProof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noProof="1">
              <a:solidFill>
                <a:srgbClr val="0061A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0EB4735-0B33-5B91-4168-A418CE7F63F4}"/>
              </a:ext>
            </a:extLst>
          </p:cNvPr>
          <p:cNvSpPr txBox="1">
            <a:spLocks/>
          </p:cNvSpPr>
          <p:nvPr/>
        </p:nvSpPr>
        <p:spPr>
          <a:xfrm>
            <a:off x="7046076" y="4807925"/>
            <a:ext cx="1870364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A4D0621-7313-574F-BA95-09034B2EE4D9}" type="datetimeFigureOut">
              <a:rPr lang="en-US" sz="1200" noProof="1" dirty="0" smtClean="0">
                <a:solidFill>
                  <a:schemeClr val="bg1"/>
                </a:solidFill>
              </a:rPr>
              <a:pPr algn="r"/>
              <a:t>4/14/2026</a:t>
            </a:fld>
            <a:endParaRPr lang="en-US" sz="1200" noProof="1">
              <a:solidFill>
                <a:schemeClr val="bg1"/>
              </a:solidFill>
            </a:endParaRPr>
          </a:p>
        </p:txBody>
      </p:sp>
      <p:pic>
        <p:nvPicPr>
          <p:cNvPr id="10" name="Obrázek 9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F1977F5C-A5C0-2336-6FA9-5651C9FC2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6" y="4788939"/>
            <a:ext cx="780542" cy="279564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407616C1-682B-0A3C-0A8D-FC2D2B850A48}"/>
              </a:ext>
            </a:extLst>
          </p:cNvPr>
          <p:cNvCxnSpPr>
            <a:cxnSpLocks/>
          </p:cNvCxnSpPr>
          <p:nvPr/>
        </p:nvCxnSpPr>
        <p:spPr>
          <a:xfrm flipV="1">
            <a:off x="2414332" y="2943456"/>
            <a:ext cx="2500937" cy="9424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486337AA-8D67-A739-9E34-B9D4EA23B9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2466" y="1136412"/>
            <a:ext cx="3974790" cy="1435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A7A46EA1-3B3C-54B8-6E85-1780F3454111}"/>
              </a:ext>
            </a:extLst>
          </p:cNvPr>
          <p:cNvCxnSpPr>
            <a:cxnSpLocks/>
          </p:cNvCxnSpPr>
          <p:nvPr/>
        </p:nvCxnSpPr>
        <p:spPr>
          <a:xfrm flipV="1">
            <a:off x="2414331" y="3680413"/>
            <a:ext cx="2500937" cy="9424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EA44A9-D0CE-F24C-FE4C-3349581A0EEA}"/>
              </a:ext>
            </a:extLst>
          </p:cNvPr>
          <p:cNvSpPr txBox="1"/>
          <p:nvPr/>
        </p:nvSpPr>
        <p:spPr>
          <a:xfrm>
            <a:off x="8092800" y="4467182"/>
            <a:ext cx="1245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noProof="1"/>
              <a:t>VIDEO PRESENTATION</a:t>
            </a:r>
          </a:p>
        </p:txBody>
      </p:sp>
      <p:pic>
        <p:nvPicPr>
          <p:cNvPr id="14" name="Grafický objekt 13" descr="Filmový kotouč obrys">
            <a:hlinkClick r:id="rId5"/>
            <a:extLst>
              <a:ext uri="{FF2B5EF4-FFF2-40B4-BE49-F238E27FC236}">
                <a16:creationId xmlns:a16="http://schemas.microsoft.com/office/drawing/2014/main" id="{99DD3330-0253-F5EA-9577-609DD9988E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4800" y="4019294"/>
            <a:ext cx="478858" cy="4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47D7-7237-EDC8-21BC-79E7539D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5DF7C6-BE8F-519A-1AB1-C4056C31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0083"/>
            <a:ext cx="7886700" cy="994172"/>
          </a:xfrm>
        </p:spPr>
        <p:txBody>
          <a:bodyPr/>
          <a:lstStyle/>
          <a:p>
            <a:r>
              <a:rPr lang="cs-CZ" noProof="1"/>
              <a:t>Quality Assurance System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B92D5-C9CF-C47F-D96C-21E8B3A4B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40" y="1437243"/>
            <a:ext cx="4035879" cy="3263504"/>
          </a:xfrm>
        </p:spPr>
        <p:txBody>
          <a:bodyPr>
            <a:noAutofit/>
          </a:bodyPr>
          <a:lstStyle/>
          <a:p>
            <a:r>
              <a:rPr lang="en-GB" sz="2000" dirty="0"/>
              <a:t>Controlled documentation (revisions, new editions, employee familiarization/training) </a:t>
            </a:r>
          </a:p>
          <a:p>
            <a:r>
              <a:rPr lang="en-GB" sz="2000" dirty="0"/>
              <a:t> Change management system </a:t>
            </a:r>
            <a:endParaRPr lang="cs-CZ" sz="2000" dirty="0"/>
          </a:p>
          <a:p>
            <a:r>
              <a:rPr lang="en-GB" sz="2000" dirty="0"/>
              <a:t> Deviation and CAPA system </a:t>
            </a:r>
          </a:p>
          <a:p>
            <a:r>
              <a:rPr lang="en-GB" sz="2000" dirty="0"/>
              <a:t>Site Master File </a:t>
            </a:r>
          </a:p>
          <a:p>
            <a:r>
              <a:rPr lang="en-GB" sz="2000" dirty="0"/>
              <a:t> QMS management Validation </a:t>
            </a:r>
          </a:p>
          <a:p>
            <a:pPr marL="0" indent="0">
              <a:buNone/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7E131C-A8B0-76F0-251D-C09436405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437243"/>
            <a:ext cx="3886200" cy="3263504"/>
          </a:xfrm>
        </p:spPr>
        <p:txBody>
          <a:bodyPr>
            <a:noAutofit/>
          </a:bodyPr>
          <a:lstStyle/>
          <a:p>
            <a:r>
              <a:rPr lang="en-GB" sz="2000" dirty="0"/>
              <a:t>Validation Master Plan includes: </a:t>
            </a:r>
          </a:p>
          <a:p>
            <a:pPr lvl="1"/>
            <a:r>
              <a:rPr lang="en-GB" sz="2000" dirty="0"/>
              <a:t> Qualification of equipment, production rooms, media </a:t>
            </a:r>
          </a:p>
          <a:p>
            <a:pPr lvl="1"/>
            <a:r>
              <a:rPr lang="en-GB" sz="2000" dirty="0"/>
              <a:t>Validation: process, cleaning, PC systems</a:t>
            </a:r>
          </a:p>
          <a:p>
            <a:pPr lvl="1"/>
            <a:r>
              <a:rPr lang="en-GB" sz="2000" dirty="0"/>
              <a:t> temperature maps</a:t>
            </a:r>
          </a:p>
          <a:p>
            <a:pPr lvl="1"/>
            <a:r>
              <a:rPr lang="en-GB" sz="2000" dirty="0"/>
              <a:t> analytical methods PQR,</a:t>
            </a:r>
          </a:p>
          <a:p>
            <a:pPr lvl="1"/>
            <a:r>
              <a:rPr lang="en-GB" sz="2000" dirty="0"/>
              <a:t> Risk analysis for critical steps and production processes </a:t>
            </a:r>
          </a:p>
          <a:p>
            <a:endParaRPr lang="cs-CZ" sz="1400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F3E41985-ECAC-0796-E83E-89E5E6AC3734}"/>
              </a:ext>
            </a:extLst>
          </p:cNvPr>
          <p:cNvCxnSpPr>
            <a:cxnSpLocks/>
          </p:cNvCxnSpPr>
          <p:nvPr/>
        </p:nvCxnSpPr>
        <p:spPr>
          <a:xfrm>
            <a:off x="322217" y="295025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8DD99AF-E74B-80E3-282F-33681AB65F1B}"/>
              </a:ext>
            </a:extLst>
          </p:cNvPr>
          <p:cNvCxnSpPr>
            <a:cxnSpLocks/>
          </p:cNvCxnSpPr>
          <p:nvPr/>
        </p:nvCxnSpPr>
        <p:spPr>
          <a:xfrm>
            <a:off x="322217" y="1038293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41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5B781B-3B8A-799C-D75E-D3A134D59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576252"/>
            <a:ext cx="3868340" cy="3065996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Input raw materials area</a:t>
            </a:r>
          </a:p>
          <a:p>
            <a:r>
              <a:rPr lang="en-GB" sz="2200" dirty="0"/>
              <a:t>OOS, OOT</a:t>
            </a:r>
            <a:endParaRPr lang="cs-CZ" sz="2200" dirty="0"/>
          </a:p>
          <a:p>
            <a:r>
              <a:rPr lang="en-GB" sz="2200" dirty="0"/>
              <a:t> Approval and generation of certificates for input raw materials, </a:t>
            </a:r>
            <a:r>
              <a:rPr lang="cs-CZ" sz="2200" dirty="0"/>
              <a:t>IPC</a:t>
            </a:r>
            <a:r>
              <a:rPr lang="en-GB" sz="2200" dirty="0"/>
              <a:t> and final products</a:t>
            </a:r>
            <a:endParaRPr lang="cs-CZ" sz="2200" dirty="0"/>
          </a:p>
          <a:p>
            <a:r>
              <a:rPr lang="en-GB" sz="2200" dirty="0"/>
              <a:t>Approval of suppliers for APISM (API Starting Material) </a:t>
            </a:r>
          </a:p>
          <a:p>
            <a:r>
              <a:rPr lang="en-GB" sz="2200" dirty="0"/>
              <a:t> TSE/BSE, GMO requirement</a:t>
            </a:r>
            <a:endParaRPr lang="cs-CZ" sz="2200" dirty="0"/>
          </a:p>
          <a:p>
            <a:r>
              <a:rPr lang="en-GB" sz="2200" dirty="0"/>
              <a:t>Annual review of PC systems 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40C006-FA5D-61CB-2814-5A509AE4F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6767" y="1541418"/>
            <a:ext cx="3887391" cy="3135664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Data Governance - ALCOA++ </a:t>
            </a:r>
          </a:p>
          <a:p>
            <a:r>
              <a:rPr lang="en-GB" sz="2000" dirty="0"/>
              <a:t>Data integrity and audit trail </a:t>
            </a:r>
          </a:p>
          <a:p>
            <a:r>
              <a:rPr lang="en-GB" sz="2000" dirty="0"/>
              <a:t>Training in ISO 9001 and GMP systems </a:t>
            </a:r>
          </a:p>
          <a:p>
            <a:r>
              <a:rPr lang="en-GB" sz="2000" dirty="0"/>
              <a:t>GDP compliance, </a:t>
            </a:r>
          </a:p>
          <a:p>
            <a:r>
              <a:rPr lang="en-GB" sz="2000" dirty="0"/>
              <a:t>Personal hygiene</a:t>
            </a:r>
          </a:p>
          <a:p>
            <a:r>
              <a:rPr lang="en-GB" sz="2000" dirty="0"/>
              <a:t>Self-Inspection</a:t>
            </a:r>
            <a:endParaRPr lang="cs-CZ" sz="20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44B082D-C32B-7651-B758-9A049679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0083"/>
            <a:ext cx="7886700" cy="994172"/>
          </a:xfrm>
        </p:spPr>
        <p:txBody>
          <a:bodyPr/>
          <a:lstStyle/>
          <a:p>
            <a:r>
              <a:rPr lang="cs-CZ" noProof="1"/>
              <a:t>Quality Assurance System</a:t>
            </a:r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29261D1-A52F-2006-0FFD-2427F3584660}"/>
              </a:ext>
            </a:extLst>
          </p:cNvPr>
          <p:cNvCxnSpPr>
            <a:cxnSpLocks/>
          </p:cNvCxnSpPr>
          <p:nvPr/>
        </p:nvCxnSpPr>
        <p:spPr>
          <a:xfrm>
            <a:off x="322217" y="295025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B8160E4-9CD4-9F4F-229D-7688721D4C97}"/>
              </a:ext>
            </a:extLst>
          </p:cNvPr>
          <p:cNvCxnSpPr>
            <a:cxnSpLocks/>
          </p:cNvCxnSpPr>
          <p:nvPr/>
        </p:nvCxnSpPr>
        <p:spPr>
          <a:xfrm>
            <a:off x="322217" y="1038293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8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BE402-A0A0-C08D-B615-714BF7DC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noProof="0" dirty="0"/>
              <a:t>Sustainability and ESG is Essential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8217B-3C96-C15E-059A-9FB41ADB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4479"/>
            <a:ext cx="5714674" cy="357399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▪"/>
            </a:pPr>
            <a:r>
              <a:rPr lang="en-US" b="1" dirty="0"/>
              <a:t>Environment: </a:t>
            </a:r>
            <a:r>
              <a:rPr lang="en-US" dirty="0"/>
              <a:t>Decreasing of CO₂ emissions, water savings, solar energy production, heat recovery</a:t>
            </a:r>
            <a:endParaRPr lang="cs-CZ" dirty="0"/>
          </a:p>
          <a:p>
            <a:pPr>
              <a:buFont typeface="Calibri" panose="020F0502020204030204" pitchFamily="34" charset="0"/>
              <a:buChar char="▪"/>
            </a:pPr>
            <a:r>
              <a:rPr lang="en-US" b="1" dirty="0"/>
              <a:t>Social: </a:t>
            </a:r>
            <a:r>
              <a:rPr lang="en-US" dirty="0"/>
              <a:t>Respect to gender neutrality and equal pay for equivalent work, training in ESG and Human rights, Continual improvement of HSE management</a:t>
            </a:r>
            <a:endParaRPr lang="cs-CZ" dirty="0"/>
          </a:p>
          <a:p>
            <a:pPr>
              <a:buFont typeface="Calibri" panose="020F0502020204030204" pitchFamily="34" charset="0"/>
              <a:buChar char="▪"/>
            </a:pPr>
            <a:r>
              <a:rPr lang="en-US" b="1" dirty="0"/>
              <a:t>Governance: </a:t>
            </a:r>
            <a:r>
              <a:rPr lang="en-US" dirty="0"/>
              <a:t>Two-tier system of governance, Compliance management system, Cyber security, Whistleblowing hotline</a:t>
            </a:r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E2DE9D41-0A03-22CB-96A4-FEE09E087BBE}"/>
              </a:ext>
            </a:extLst>
          </p:cNvPr>
          <p:cNvCxnSpPr>
            <a:cxnSpLocks/>
          </p:cNvCxnSpPr>
          <p:nvPr/>
        </p:nvCxnSpPr>
        <p:spPr>
          <a:xfrm>
            <a:off x="300811" y="355481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325C39B-60D8-90B6-5967-2F95AD8BE3DE}"/>
              </a:ext>
            </a:extLst>
          </p:cNvPr>
          <p:cNvCxnSpPr>
            <a:cxnSpLocks/>
          </p:cNvCxnSpPr>
          <p:nvPr/>
        </p:nvCxnSpPr>
        <p:spPr>
          <a:xfrm>
            <a:off x="300811" y="1078200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DA17DF-A194-5D68-6311-462D7E6EE914}"/>
              </a:ext>
            </a:extLst>
          </p:cNvPr>
          <p:cNvSpPr txBox="1">
            <a:spLocks/>
          </p:cNvSpPr>
          <p:nvPr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12</a:t>
            </a:fld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EFF18640-8CCB-E701-788F-BF12585450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704" y="1546633"/>
            <a:ext cx="1873365" cy="1620000"/>
          </a:xfrm>
          <a:prstGeom prst="hexagon">
            <a:avLst/>
          </a:prstGeom>
          <a:ln w="57150">
            <a:solidFill>
              <a:srgbClr val="0061A1"/>
            </a:solidFill>
          </a:ln>
        </p:spPr>
      </p:pic>
      <p:pic>
        <p:nvPicPr>
          <p:cNvPr id="22" name="Obrázek 21" descr="Obsah obrázku rostlina, útes, zelené, brokolice&#10;&#10;Obsah generovaný pomocí AI může být nesprávný.">
            <a:extLst>
              <a:ext uri="{FF2B5EF4-FFF2-40B4-BE49-F238E27FC236}">
                <a16:creationId xmlns:a16="http://schemas.microsoft.com/office/drawing/2014/main" id="{3ED00B33-114C-A8A0-007E-C70A7EFBB8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977" y="656538"/>
            <a:ext cx="1873365" cy="1620000"/>
          </a:xfrm>
          <a:prstGeom prst="hexagon">
            <a:avLst/>
          </a:prstGeom>
          <a:ln w="57150">
            <a:solidFill>
              <a:srgbClr val="0061A1"/>
            </a:solidFill>
          </a:ln>
        </p:spPr>
      </p:pic>
      <p:pic>
        <p:nvPicPr>
          <p:cNvPr id="23" name="Obrázek 22" descr="Obsah obrázku tráva, bublina, rostlina, Kapka tekutiny&#10;&#10;Obsah generovaný pomocí AI může být nesprávný.">
            <a:extLst>
              <a:ext uri="{FF2B5EF4-FFF2-40B4-BE49-F238E27FC236}">
                <a16:creationId xmlns:a16="http://schemas.microsoft.com/office/drawing/2014/main" id="{CD896E43-4F6C-DC20-2529-63C1740DF0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400" y="2440800"/>
            <a:ext cx="1873365" cy="1620000"/>
          </a:xfrm>
          <a:prstGeom prst="hexagon">
            <a:avLst/>
          </a:prstGeom>
          <a:ln w="57150">
            <a:solidFill>
              <a:srgbClr val="0061A1"/>
            </a:solidFill>
          </a:ln>
        </p:spPr>
      </p:pic>
      <p:pic>
        <p:nvPicPr>
          <p:cNvPr id="1026" name="Picture 2" descr="About PSCI | CPHI Online">
            <a:extLst>
              <a:ext uri="{FF2B5EF4-FFF2-40B4-BE49-F238E27FC236}">
                <a16:creationId xmlns:a16="http://schemas.microsoft.com/office/drawing/2014/main" id="{6CEAD863-B177-BA0C-8316-D65ED6939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47" y="3431809"/>
            <a:ext cx="902277" cy="9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E18498-60CB-1601-6EE4-3A424EE45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BFDF820B-5832-6CC3-FAF8-767813F89B76}"/>
              </a:ext>
            </a:extLst>
          </p:cNvPr>
          <p:cNvSpPr txBox="1">
            <a:spLocks/>
          </p:cNvSpPr>
          <p:nvPr/>
        </p:nvSpPr>
        <p:spPr>
          <a:xfrm>
            <a:off x="1143000" y="2382212"/>
            <a:ext cx="6858000" cy="388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noProof="0" dirty="0">
                <a:solidFill>
                  <a:srgbClr val="000000"/>
                </a:solidFill>
              </a:rPr>
              <a:t>CDMO partner for your projects</a:t>
            </a:r>
            <a:endParaRPr 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ázek 9" descr="Obsah obrázku Písmo, Grafika, logo, grafický design&#10;&#10;Popis byl vytvořen automaticky">
            <a:extLst>
              <a:ext uri="{FF2B5EF4-FFF2-40B4-BE49-F238E27FC236}">
                <a16:creationId xmlns:a16="http://schemas.microsoft.com/office/drawing/2014/main" id="{020B02A0-9829-5850-23DB-A0D6EA842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6" y="4788939"/>
            <a:ext cx="780542" cy="279564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81BC535-4BB7-A47E-E13C-C48E8280E2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909" y="558953"/>
            <a:ext cx="2954180" cy="1066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28F6C38-B931-6A91-843A-258ACE744269}"/>
              </a:ext>
            </a:extLst>
          </p:cNvPr>
          <p:cNvCxnSpPr>
            <a:cxnSpLocks/>
          </p:cNvCxnSpPr>
          <p:nvPr/>
        </p:nvCxnSpPr>
        <p:spPr>
          <a:xfrm flipV="1">
            <a:off x="3321532" y="2175336"/>
            <a:ext cx="2500937" cy="9424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73730CA-CEC3-477B-BD8A-AF827A266A7A}"/>
              </a:ext>
            </a:extLst>
          </p:cNvPr>
          <p:cNvCxnSpPr>
            <a:cxnSpLocks/>
          </p:cNvCxnSpPr>
          <p:nvPr/>
        </p:nvCxnSpPr>
        <p:spPr>
          <a:xfrm flipV="1">
            <a:off x="3321531" y="2921096"/>
            <a:ext cx="2500937" cy="9424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dpis 1">
            <a:extLst>
              <a:ext uri="{FF2B5EF4-FFF2-40B4-BE49-F238E27FC236}">
                <a16:creationId xmlns:a16="http://schemas.microsoft.com/office/drawing/2014/main" id="{CFE2B33E-6D72-03F3-5BFF-50743E36D5E6}"/>
              </a:ext>
            </a:extLst>
          </p:cNvPr>
          <p:cNvSpPr txBox="1">
            <a:spLocks/>
          </p:cNvSpPr>
          <p:nvPr/>
        </p:nvSpPr>
        <p:spPr>
          <a:xfrm>
            <a:off x="1152620" y="3459037"/>
            <a:ext cx="6858000" cy="964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noProof="0" dirty="0">
                <a:latin typeface="+mn-lt"/>
              </a:rPr>
              <a:t>VUOS, </a:t>
            </a:r>
            <a:r>
              <a:rPr lang="en-US" b="1" noProof="0" dirty="0" err="1">
                <a:latin typeface="+mn-lt"/>
              </a:rPr>
              <a:t>a.s.</a:t>
            </a:r>
            <a:endParaRPr lang="en-US" b="1" noProof="0" dirty="0">
              <a:latin typeface="+mn-lt"/>
            </a:endParaRPr>
          </a:p>
          <a:p>
            <a:pPr algn="ctr"/>
            <a:endParaRPr lang="en-US" b="1" noProof="0" dirty="0">
              <a:latin typeface="+mn-lt"/>
            </a:endParaRPr>
          </a:p>
          <a:p>
            <a:pPr algn="ctr"/>
            <a:r>
              <a:rPr lang="cs-CZ" noProof="0" dirty="0" err="1">
                <a:latin typeface="+mn-lt"/>
              </a:rPr>
              <a:t>c.p</a:t>
            </a:r>
            <a:r>
              <a:rPr lang="cs-CZ" noProof="0" dirty="0">
                <a:latin typeface="+mn-lt"/>
              </a:rPr>
              <a:t>. </a:t>
            </a:r>
            <a:r>
              <a:rPr lang="en-US" noProof="0" dirty="0">
                <a:latin typeface="+mn-lt"/>
              </a:rPr>
              <a:t>296, </a:t>
            </a:r>
            <a:r>
              <a:rPr lang="en-US" dirty="0" err="1">
                <a:latin typeface="+mn-lt"/>
              </a:rPr>
              <a:t>Rybitví</a:t>
            </a:r>
            <a:r>
              <a:rPr lang="en-US" sz="6000" dirty="0"/>
              <a:t> </a:t>
            </a:r>
            <a:r>
              <a:rPr lang="en-US" noProof="0" dirty="0">
                <a:latin typeface="+mn-lt"/>
              </a:rPr>
              <a:t>533 54, </a:t>
            </a:r>
            <a:r>
              <a:rPr lang="cs-CZ" noProof="0" dirty="0">
                <a:latin typeface="+mn-lt"/>
              </a:rPr>
              <a:t>Czech Republic</a:t>
            </a:r>
            <a:endParaRPr lang="en-US" noProof="0" dirty="0">
              <a:latin typeface="+mn-lt"/>
            </a:endParaRPr>
          </a:p>
          <a:p>
            <a:pPr algn="ctr"/>
            <a:endParaRPr lang="en-US" noProof="0" dirty="0">
              <a:latin typeface="+mn-lt"/>
            </a:endParaRPr>
          </a:p>
          <a:p>
            <a:pPr algn="ctr"/>
            <a:r>
              <a:rPr lang="en-US" noProof="0" dirty="0">
                <a:solidFill>
                  <a:srgbClr val="0061A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www.vuos.com </a:t>
            </a:r>
            <a:r>
              <a:rPr lang="en-US" noProof="0" dirty="0">
                <a:latin typeface="+mn-lt"/>
              </a:rPr>
              <a:t>| info@vuos.com</a:t>
            </a:r>
          </a:p>
        </p:txBody>
      </p:sp>
    </p:spTree>
    <p:extLst>
      <p:ext uri="{BB962C8B-B14F-4D97-AF65-F5344CB8AC3E}">
        <p14:creationId xmlns:p14="http://schemas.microsoft.com/office/powerpoint/2010/main" val="16018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BE402-A0A0-C08D-B615-714BF7DC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Robust </a:t>
            </a:r>
            <a:r>
              <a:rPr lang="en-US" dirty="0"/>
              <a:t>Quality System</a:t>
            </a:r>
            <a:r>
              <a:rPr lang="cs-CZ" dirty="0"/>
              <a:t>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8217B-3C96-C15E-059A-9FB41ADB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264479"/>
            <a:ext cx="8207067" cy="357399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▪"/>
            </a:pPr>
            <a:r>
              <a:rPr lang="en-US" b="1" dirty="0"/>
              <a:t>Certification</a:t>
            </a:r>
            <a:r>
              <a:rPr lang="en-US" dirty="0"/>
              <a:t>: ISO 9001:2016, GMP, GLP</a:t>
            </a:r>
            <a:endParaRPr lang="cs-CZ" dirty="0"/>
          </a:p>
          <a:p>
            <a:pPr>
              <a:buFont typeface="Calibri" panose="020F0502020204030204" pitchFamily="34" charset="0"/>
              <a:buChar char="▪"/>
            </a:pPr>
            <a:r>
              <a:rPr lang="en-US" dirty="0"/>
              <a:t>Audited by Czech and EU Authorities</a:t>
            </a:r>
            <a:endParaRPr lang="cs-CZ" dirty="0"/>
          </a:p>
          <a:p>
            <a:pPr>
              <a:buFont typeface="Calibri" panose="020F0502020204030204" pitchFamily="34" charset="0"/>
              <a:buChar char="▪"/>
            </a:pPr>
            <a:r>
              <a:rPr lang="en-US" dirty="0"/>
              <a:t>Audited by many customers</a:t>
            </a:r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E2DE9D41-0A03-22CB-96A4-FEE09E087BBE}"/>
              </a:ext>
            </a:extLst>
          </p:cNvPr>
          <p:cNvCxnSpPr>
            <a:cxnSpLocks/>
          </p:cNvCxnSpPr>
          <p:nvPr/>
        </p:nvCxnSpPr>
        <p:spPr>
          <a:xfrm>
            <a:off x="300811" y="355481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325C39B-60D8-90B6-5967-2F95AD8BE3DE}"/>
              </a:ext>
            </a:extLst>
          </p:cNvPr>
          <p:cNvCxnSpPr>
            <a:cxnSpLocks/>
          </p:cNvCxnSpPr>
          <p:nvPr/>
        </p:nvCxnSpPr>
        <p:spPr>
          <a:xfrm>
            <a:off x="300811" y="1078200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59DF97E-3EDC-92BC-2D1B-2F8A08A2C4A9}"/>
              </a:ext>
            </a:extLst>
          </p:cNvPr>
          <p:cNvSpPr txBox="1">
            <a:spLocks/>
          </p:cNvSpPr>
          <p:nvPr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2</a:t>
            </a:fld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60C5F85-E119-EABF-19D8-64C8CE6E9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70" y="2489200"/>
            <a:ext cx="1453889" cy="2053126"/>
          </a:xfrm>
          <a:prstGeom prst="rect">
            <a:avLst/>
          </a:prstGeom>
          <a:ln w="15875">
            <a:solidFill>
              <a:srgbClr val="0061A1"/>
            </a:solidFill>
          </a:ln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2D9CC0-D294-AD02-54E7-655F83BF1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134" y="2489200"/>
            <a:ext cx="1457720" cy="2053126"/>
          </a:xfrm>
          <a:prstGeom prst="rect">
            <a:avLst/>
          </a:prstGeom>
          <a:ln w="15875">
            <a:solidFill>
              <a:srgbClr val="0061A1"/>
            </a:solidFill>
          </a:ln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40C6C6C-44A7-E95A-5318-C19289BC5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55" y="2489200"/>
            <a:ext cx="1457769" cy="2053126"/>
          </a:xfrm>
          <a:prstGeom prst="rect">
            <a:avLst/>
          </a:prstGeom>
          <a:ln w="15875">
            <a:solidFill>
              <a:srgbClr val="0061A1"/>
            </a:solidFill>
          </a:ln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</p:pic>
      <p:pic>
        <p:nvPicPr>
          <p:cNvPr id="22" name="Obrázek 2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649DB32-BF6C-0A23-0835-71099D6E6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675" y="1552168"/>
            <a:ext cx="1873365" cy="1620000"/>
          </a:xfrm>
          <a:prstGeom prst="hexagon">
            <a:avLst/>
          </a:prstGeom>
          <a:ln w="57150">
            <a:solidFill>
              <a:srgbClr val="0061A1"/>
            </a:solidFill>
          </a:ln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211B3F7-53BF-0E88-4BCD-E1B38B355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1047" y="2440800"/>
            <a:ext cx="1873365" cy="1620000"/>
          </a:xfrm>
          <a:prstGeom prst="hexagon">
            <a:avLst/>
          </a:prstGeom>
          <a:ln w="57150">
            <a:solidFill>
              <a:srgbClr val="0061A1"/>
            </a:solidFill>
          </a:ln>
        </p:spPr>
      </p:pic>
      <p:pic>
        <p:nvPicPr>
          <p:cNvPr id="24" name="Obrázek 23" descr="Obsah obrázku logo, Písmo, Grafika, symbol&#10;&#10;Obsah generovaný pomocí AI může být nesprávný.">
            <a:extLst>
              <a:ext uri="{FF2B5EF4-FFF2-40B4-BE49-F238E27FC236}">
                <a16:creationId xmlns:a16="http://schemas.microsoft.com/office/drawing/2014/main" id="{0021F9E5-7CFC-16E5-0B64-73D7CC6478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308" y="649880"/>
            <a:ext cx="1873365" cy="1620000"/>
          </a:xfrm>
          <a:prstGeom prst="hexagon">
            <a:avLst/>
          </a:prstGeom>
          <a:ln w="57150">
            <a:solidFill>
              <a:srgbClr val="0061A1"/>
            </a:solidFill>
          </a:ln>
        </p:spPr>
      </p:pic>
    </p:spTree>
    <p:extLst>
      <p:ext uri="{BB962C8B-B14F-4D97-AF65-F5344CB8AC3E}">
        <p14:creationId xmlns:p14="http://schemas.microsoft.com/office/powerpoint/2010/main" val="33285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334A0-1196-2BBE-9B99-F7F70EE9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Quality System in raw material sourcing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95756C-3D36-1F77-8D12-0D3C5FDE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4618"/>
            <a:ext cx="7886700" cy="3049504"/>
          </a:xfrm>
        </p:spPr>
        <p:txBody>
          <a:bodyPr/>
          <a:lstStyle/>
          <a:p>
            <a:r>
              <a:rPr lang="en-GB" noProof="0" dirty="0"/>
              <a:t>Supplier qualification</a:t>
            </a:r>
          </a:p>
          <a:p>
            <a:r>
              <a:rPr lang="en-GB" noProof="0" dirty="0"/>
              <a:t>Supplier annual evaluation and rating</a:t>
            </a:r>
          </a:p>
          <a:p>
            <a:r>
              <a:rPr lang="en-GB" noProof="0" dirty="0"/>
              <a:t>Supplier audits </a:t>
            </a:r>
            <a:r>
              <a:rPr lang="en-GB" dirty="0"/>
              <a:t>on-site or on-line</a:t>
            </a:r>
          </a:p>
          <a:p>
            <a:r>
              <a:rPr lang="en-GB" noProof="0" dirty="0"/>
              <a:t>Multi sourcing</a:t>
            </a:r>
          </a:p>
          <a:p>
            <a:r>
              <a:rPr lang="en-GB" dirty="0"/>
              <a:t>TSE/BSE statement</a:t>
            </a:r>
          </a:p>
          <a:p>
            <a:r>
              <a:rPr lang="en-GB" dirty="0"/>
              <a:t>GMO statement</a:t>
            </a:r>
          </a:p>
          <a:p>
            <a:r>
              <a:rPr lang="en-IE" noProof="0" dirty="0"/>
              <a:t>Periodic internal </a:t>
            </a:r>
            <a:r>
              <a:rPr lang="en-GB" dirty="0"/>
              <a:t>process audits and evaluation</a:t>
            </a:r>
          </a:p>
          <a:p>
            <a:endParaRPr lang="en-US" noProof="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4B77B7E-4692-A469-2FAF-8F901D4A4BC0}"/>
              </a:ext>
            </a:extLst>
          </p:cNvPr>
          <p:cNvSpPr txBox="1">
            <a:spLocks/>
          </p:cNvSpPr>
          <p:nvPr/>
        </p:nvSpPr>
        <p:spPr>
          <a:xfrm>
            <a:off x="628650" y="506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1A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MY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D1291AEE-D53A-EB81-5B3F-FCC7F8D1FAF3}"/>
              </a:ext>
            </a:extLst>
          </p:cNvPr>
          <p:cNvCxnSpPr>
            <a:cxnSpLocks/>
          </p:cNvCxnSpPr>
          <p:nvPr/>
        </p:nvCxnSpPr>
        <p:spPr>
          <a:xfrm>
            <a:off x="457565" y="286846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4760F82-B8BE-132A-418B-AFC2B2BA2062}"/>
              </a:ext>
            </a:extLst>
          </p:cNvPr>
          <p:cNvCxnSpPr>
            <a:cxnSpLocks/>
          </p:cNvCxnSpPr>
          <p:nvPr/>
        </p:nvCxnSpPr>
        <p:spPr>
          <a:xfrm>
            <a:off x="457565" y="1114730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DBA2E459-FE03-4EDB-8D37-C7B48028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543" y="2668479"/>
            <a:ext cx="1224143" cy="17443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F6AE58-BC34-621A-D6D9-538E7A343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496" y="1256936"/>
            <a:ext cx="2321426" cy="11176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2479965-E6ED-9CE1-4458-5C57B1633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562" y="2684348"/>
            <a:ext cx="1266647" cy="171977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E18116F-F926-6A9B-1A2D-1D31E32D7951}"/>
              </a:ext>
            </a:extLst>
          </p:cNvPr>
          <p:cNvSpPr txBox="1"/>
          <p:nvPr/>
        </p:nvSpPr>
        <p:spPr>
          <a:xfrm>
            <a:off x="7019109" y="2322635"/>
            <a:ext cx="1369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noProof="0" dirty="0">
                <a:solidFill>
                  <a:schemeClr val="tx2"/>
                </a:solidFill>
              </a:rPr>
              <a:t>Supplier evaluation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B2EEA0F-2F23-8DD0-ACA2-CF5DD7F19B36}"/>
              </a:ext>
            </a:extLst>
          </p:cNvPr>
          <p:cNvSpPr txBox="1"/>
          <p:nvPr/>
        </p:nvSpPr>
        <p:spPr>
          <a:xfrm>
            <a:off x="6405496" y="4297323"/>
            <a:ext cx="2528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tx2"/>
                </a:solidFill>
              </a:rPr>
              <a:t>Audit report                       TSE/BSE </a:t>
            </a:r>
            <a:r>
              <a:rPr lang="en-GB" sz="1000" noProof="0" dirty="0">
                <a:solidFill>
                  <a:schemeClr val="tx2"/>
                </a:solidFill>
              </a:rPr>
              <a:t>Statement</a:t>
            </a:r>
            <a:endParaRPr lang="cs-CZ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BE402-A0A0-C08D-B615-714BF7DC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15" y="259263"/>
            <a:ext cx="8778265" cy="922714"/>
          </a:xfrm>
        </p:spPr>
        <p:txBody>
          <a:bodyPr/>
          <a:lstStyle/>
          <a:p>
            <a:pPr lvl="0"/>
            <a:r>
              <a:rPr lang="en-GB" noProof="1"/>
              <a:t>Material storage - warehouses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8217B-3C96-C15E-059A-9FB41ADB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07676"/>
            <a:ext cx="4265567" cy="3329124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▪"/>
            </a:pPr>
            <a:r>
              <a:rPr lang="en-GB" noProof="0" dirty="0"/>
              <a:t>Raw material warehouse</a:t>
            </a:r>
            <a:r>
              <a:rPr lang="cs-CZ" noProof="0" dirty="0"/>
              <a:t> </a:t>
            </a:r>
          </a:p>
          <a:p>
            <a:pPr>
              <a:buFont typeface="Calibri" panose="020F0502020204030204" pitchFamily="34" charset="0"/>
              <a:buChar char="▪"/>
            </a:pPr>
            <a:r>
              <a:rPr lang="en-GB" dirty="0"/>
              <a:t>Finish Product warehouse</a:t>
            </a:r>
          </a:p>
          <a:p>
            <a:pPr>
              <a:buFont typeface="Calibri" panose="020F0502020204030204" pitchFamily="34" charset="0"/>
              <a:buChar char="▪"/>
            </a:pPr>
            <a:r>
              <a:rPr lang="en-GB" noProof="0" dirty="0"/>
              <a:t>Flammable liquid warehouse</a:t>
            </a:r>
          </a:p>
          <a:p>
            <a:pPr>
              <a:buFont typeface="Calibri" panose="020F0502020204030204" pitchFamily="34" charset="0"/>
              <a:buChar char="▪"/>
            </a:pPr>
            <a:r>
              <a:rPr lang="en-GB" dirty="0"/>
              <a:t>Cold warehouse</a:t>
            </a:r>
            <a:r>
              <a:rPr lang="cs-CZ" dirty="0"/>
              <a:t> 5</a:t>
            </a:r>
            <a:r>
              <a:rPr lang="cs-CZ" baseline="30000" dirty="0"/>
              <a:t>o</a:t>
            </a:r>
            <a:r>
              <a:rPr lang="cs-CZ" dirty="0"/>
              <a:t>C</a:t>
            </a:r>
          </a:p>
          <a:p>
            <a:r>
              <a:rPr lang="en-IE" noProof="0" dirty="0"/>
              <a:t>Low temperature warehouse -18</a:t>
            </a:r>
            <a:r>
              <a:rPr lang="en-IE" baseline="30000" noProof="0" dirty="0"/>
              <a:t>o</a:t>
            </a:r>
            <a:r>
              <a:rPr lang="en-IE" noProof="0" dirty="0"/>
              <a:t>C</a:t>
            </a:r>
            <a:endParaRPr lang="cs-CZ" noProof="0" dirty="0"/>
          </a:p>
          <a:p>
            <a:r>
              <a:rPr lang="en-IE" noProof="1"/>
              <a:t>Technical gas </a:t>
            </a:r>
            <a:r>
              <a:rPr lang="cs-CZ" noProof="1"/>
              <a:t>w</a:t>
            </a:r>
            <a:r>
              <a:rPr lang="en-IE" noProof="1"/>
              <a:t>arehouse</a:t>
            </a:r>
          </a:p>
          <a:p>
            <a:r>
              <a:rPr lang="en-IE" noProof="1"/>
              <a:t>Storage tank w</a:t>
            </a:r>
            <a:r>
              <a:rPr lang="cs-CZ" noProof="1"/>
              <a:t>a</a:t>
            </a:r>
            <a:r>
              <a:rPr lang="en-IE" noProof="1"/>
              <a:t>rehouse</a:t>
            </a:r>
          </a:p>
          <a:p>
            <a:pPr>
              <a:buFont typeface="Calibri" panose="020F0502020204030204" pitchFamily="34" charset="0"/>
              <a:buChar char="▪"/>
            </a:pPr>
            <a:endParaRPr lang="en-GB" noProof="0" dirty="0"/>
          </a:p>
          <a:p>
            <a:pPr>
              <a:buFont typeface="Calibri" panose="020F0502020204030204" pitchFamily="34" charset="0"/>
              <a:buChar char="▪"/>
            </a:pPr>
            <a:endParaRPr lang="en-GB" noProof="0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1F431E8A-F85F-DCD1-FE94-F24EE9FE4FC7}"/>
              </a:ext>
            </a:extLst>
          </p:cNvPr>
          <p:cNvCxnSpPr>
            <a:cxnSpLocks/>
          </p:cNvCxnSpPr>
          <p:nvPr/>
        </p:nvCxnSpPr>
        <p:spPr>
          <a:xfrm>
            <a:off x="300811" y="295025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37170AE-52D1-4173-8210-DE41064D7225}"/>
              </a:ext>
            </a:extLst>
          </p:cNvPr>
          <p:cNvCxnSpPr>
            <a:cxnSpLocks/>
          </p:cNvCxnSpPr>
          <p:nvPr/>
        </p:nvCxnSpPr>
        <p:spPr>
          <a:xfrm>
            <a:off x="300811" y="1089029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F908F9-1366-5D36-9956-A3121E8925D0}"/>
              </a:ext>
            </a:extLst>
          </p:cNvPr>
          <p:cNvSpPr txBox="1">
            <a:spLocks/>
          </p:cNvSpPr>
          <p:nvPr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4</a:t>
            </a:fld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0" name="Grafický objekt 9" descr="Značka se souvislou výplní">
            <a:extLst>
              <a:ext uri="{FF2B5EF4-FFF2-40B4-BE49-F238E27FC236}">
                <a16:creationId xmlns:a16="http://schemas.microsoft.com/office/drawing/2014/main" id="{A222FE14-A253-7307-95D3-17FB0373F1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66405" y="2955886"/>
            <a:ext cx="412253" cy="4122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CC9BE-8F10-9D77-E5E6-1D304ECA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70" y="841454"/>
            <a:ext cx="1632219" cy="108814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0C7B7E2-B298-7B16-677A-269DDAB74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813" y="841455"/>
            <a:ext cx="1526329" cy="228949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99F73A9-11AD-AD91-4A12-A84F1899B1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89" t="21632" b="16353"/>
          <a:stretch>
            <a:fillRect/>
          </a:stretch>
        </p:blipFill>
        <p:spPr>
          <a:xfrm>
            <a:off x="5453426" y="3181349"/>
            <a:ext cx="3445087" cy="15058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DA29AF-0E98-481B-530D-FC5B9B54F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969" y="1979999"/>
            <a:ext cx="767299" cy="115094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FCD830-F101-F7D9-B87C-89AEFDCCB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451" y="1986726"/>
            <a:ext cx="767299" cy="11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99A85-E32C-BB60-C7CC-1B94ADD6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811"/>
            <a:ext cx="7886700" cy="994172"/>
          </a:xfrm>
        </p:spPr>
        <p:txBody>
          <a:bodyPr/>
          <a:lstStyle/>
          <a:p>
            <a:r>
              <a:rPr lang="en-CA" noProof="0" dirty="0"/>
              <a:t>Quality System </a:t>
            </a:r>
            <a:r>
              <a:rPr lang="en-MY" noProof="0" dirty="0"/>
              <a:t>in Warehouse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BBAB09A-CC7F-F051-740E-32D23F38E2E4}"/>
              </a:ext>
            </a:extLst>
          </p:cNvPr>
          <p:cNvSpPr txBox="1"/>
          <p:nvPr/>
        </p:nvSpPr>
        <p:spPr>
          <a:xfrm>
            <a:off x="271108" y="1247591"/>
            <a:ext cx="497530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00"/>
                </a:solidFill>
              </a:defRPr>
            </a:lvl1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/>
              <a:t>Temperature Control</a:t>
            </a:r>
            <a:r>
              <a:rPr lang="en-GB" sz="1400" dirty="0"/>
              <a:t>– online, on the intranet, temperature maps after 4 years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/>
              <a:t>PET control </a:t>
            </a:r>
            <a:r>
              <a:rPr lang="en-GB" sz="1400" dirty="0"/>
              <a:t>– traps for rodents, crawling insects and flying insects (UV lamps), trap maps and regular inspection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/>
              <a:t>Warehouse cleaning </a:t>
            </a:r>
            <a:r>
              <a:rPr lang="en-GB" sz="1400" dirty="0"/>
              <a:t>– cleaning sheets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dirty="0"/>
              <a:t>Sampling room </a:t>
            </a:r>
            <a:r>
              <a:rPr lang="en-GB" sz="1400" dirty="0"/>
              <a:t>– there is ventilation, cleaning, a logbook of what was sampled and when</a:t>
            </a:r>
            <a:endParaRPr lang="cs-CZ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400" dirty="0"/>
          </a:p>
          <a:p>
            <a:r>
              <a:rPr lang="en-IE" sz="1400" b="1" dirty="0"/>
              <a:t>Material storage labelling and storage system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Quarantine – </a:t>
            </a:r>
            <a:r>
              <a:rPr lang="en-GB" sz="1400" b="1" dirty="0"/>
              <a:t>white</a:t>
            </a:r>
            <a:r>
              <a:rPr lang="en-GB" sz="1400" dirty="0"/>
              <a:t> labels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Raw materials zone –approved by QA with </a:t>
            </a:r>
            <a:r>
              <a:rPr lang="en-GB" sz="1400" b="1" dirty="0"/>
              <a:t>green</a:t>
            </a:r>
            <a:r>
              <a:rPr lang="en-GB" sz="1400" dirty="0"/>
              <a:t> label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Final products zone –approved by QA with </a:t>
            </a:r>
            <a:r>
              <a:rPr lang="en-GB" sz="1400" b="1" dirty="0"/>
              <a:t>green</a:t>
            </a:r>
            <a:r>
              <a:rPr lang="en-GB" sz="1400" dirty="0"/>
              <a:t> label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Expired substance zone – yellow shelves, </a:t>
            </a:r>
            <a:r>
              <a:rPr lang="en-GB" sz="1400" b="1" dirty="0"/>
              <a:t>yellow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Non-conforming substance zone – red shelves, </a:t>
            </a:r>
            <a:r>
              <a:rPr lang="en-GB" sz="1400" b="1" dirty="0"/>
              <a:t>red</a:t>
            </a:r>
            <a:r>
              <a:rPr lang="en-GB" sz="1400" dirty="0"/>
              <a:t> labels</a:t>
            </a:r>
            <a:endParaRPr lang="cs-CZ" sz="1400" dirty="0"/>
          </a:p>
          <a:p>
            <a:endParaRPr lang="cs-CZ" dirty="0"/>
          </a:p>
          <a:p>
            <a:endParaRPr lang="en-GB" dirty="0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D6BEAA1F-7F1D-326F-5370-7AD7994D6988}"/>
              </a:ext>
            </a:extLst>
          </p:cNvPr>
          <p:cNvCxnSpPr>
            <a:cxnSpLocks/>
          </p:cNvCxnSpPr>
          <p:nvPr/>
        </p:nvCxnSpPr>
        <p:spPr>
          <a:xfrm>
            <a:off x="457565" y="199230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C7AE819-DF7C-3AE7-31EE-F86DACBB10E7}"/>
              </a:ext>
            </a:extLst>
          </p:cNvPr>
          <p:cNvCxnSpPr>
            <a:cxnSpLocks/>
          </p:cNvCxnSpPr>
          <p:nvPr/>
        </p:nvCxnSpPr>
        <p:spPr>
          <a:xfrm>
            <a:off x="457565" y="992810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D0DB2F28-4E5C-316A-E677-72A1B71B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80" y="3110399"/>
            <a:ext cx="2510541" cy="1570817"/>
          </a:xfrm>
          <a:prstGeom prst="rect">
            <a:avLst/>
          </a:prstGeom>
        </p:spPr>
      </p:pic>
      <p:pic>
        <p:nvPicPr>
          <p:cNvPr id="6" name="Obrázek 5" descr="Obsah obrázku text, snímek obrazovky, Písmo, řada/pruh&#10;&#10;Obsah generovaný pomocí AI může být nesprávný.">
            <a:extLst>
              <a:ext uri="{FF2B5EF4-FFF2-40B4-BE49-F238E27FC236}">
                <a16:creationId xmlns:a16="http://schemas.microsoft.com/office/drawing/2014/main" id="{226A42B4-39E7-F547-835D-C95A93FC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80" y="462283"/>
            <a:ext cx="1258936" cy="11041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405630-079C-EDD5-8320-FA0704275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202" t="-1914" r="15363" b="1914"/>
          <a:stretch>
            <a:fillRect/>
          </a:stretch>
        </p:blipFill>
        <p:spPr>
          <a:xfrm>
            <a:off x="7524234" y="1806769"/>
            <a:ext cx="921366" cy="103265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A5CA86-792C-A514-A756-F4DBC5303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880" y="1875105"/>
            <a:ext cx="1317600" cy="8959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B944E4-ADB0-3EB4-9A0E-AF0C00816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399" r="-1" b="1770"/>
          <a:stretch>
            <a:fillRect/>
          </a:stretch>
        </p:blipFill>
        <p:spPr>
          <a:xfrm>
            <a:off x="7396345" y="352800"/>
            <a:ext cx="1290090" cy="120526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62BA32F-A297-53A5-2846-BEEB4DF90264}"/>
              </a:ext>
            </a:extLst>
          </p:cNvPr>
          <p:cNvSpPr txBox="1"/>
          <p:nvPr/>
        </p:nvSpPr>
        <p:spPr>
          <a:xfrm>
            <a:off x="5854868" y="1561449"/>
            <a:ext cx="355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noProof="0" dirty="0">
                <a:solidFill>
                  <a:schemeClr val="tx2"/>
                </a:solidFill>
              </a:rPr>
              <a:t>temperature monitoring     </a:t>
            </a:r>
            <a:r>
              <a:rPr lang="cs-CZ" sz="1200" noProof="0" dirty="0">
                <a:solidFill>
                  <a:schemeClr val="tx2"/>
                </a:solidFill>
              </a:rPr>
              <a:t> </a:t>
            </a:r>
            <a:r>
              <a:rPr lang="en-AU" sz="1200" noProof="0" dirty="0">
                <a:solidFill>
                  <a:schemeClr val="tx2"/>
                </a:solidFill>
              </a:rPr>
              <a:t> cleaning sheets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23CFDC5-6CC7-9609-7DF4-35CEEF8E2454}"/>
              </a:ext>
            </a:extLst>
          </p:cNvPr>
          <p:cNvSpPr txBox="1"/>
          <p:nvPr/>
        </p:nvSpPr>
        <p:spPr>
          <a:xfrm>
            <a:off x="5919668" y="2771085"/>
            <a:ext cx="3790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noProof="0" dirty="0">
                <a:solidFill>
                  <a:schemeClr val="tx2"/>
                </a:solidFill>
              </a:rPr>
              <a:t>      </a:t>
            </a:r>
            <a:r>
              <a:rPr lang="en-AU" sz="1200" noProof="0" dirty="0">
                <a:solidFill>
                  <a:schemeClr val="tx2"/>
                </a:solidFill>
              </a:rPr>
              <a:t>pest control                       </a:t>
            </a:r>
            <a:r>
              <a:rPr lang="cs-CZ" sz="1200" noProof="0" dirty="0" err="1">
                <a:solidFill>
                  <a:schemeClr val="tx2"/>
                </a:solidFill>
              </a:rPr>
              <a:t>sa</a:t>
            </a:r>
            <a:r>
              <a:rPr lang="en-AU" sz="1200" noProof="0" dirty="0" err="1">
                <a:solidFill>
                  <a:schemeClr val="tx2"/>
                </a:solidFill>
              </a:rPr>
              <a:t>mpling</a:t>
            </a:r>
            <a:r>
              <a:rPr lang="en-AU" sz="1200" noProof="0" dirty="0">
                <a:solidFill>
                  <a:schemeClr val="tx2"/>
                </a:solidFill>
              </a:rPr>
              <a:t> box</a:t>
            </a:r>
          </a:p>
        </p:txBody>
      </p:sp>
    </p:spTree>
    <p:extLst>
      <p:ext uri="{BB962C8B-B14F-4D97-AF65-F5344CB8AC3E}">
        <p14:creationId xmlns:p14="http://schemas.microsoft.com/office/powerpoint/2010/main" val="37635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4E62B-9B9F-FD60-DD37-78A19481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00" y="286846"/>
            <a:ext cx="7996950" cy="922714"/>
          </a:xfrm>
        </p:spPr>
        <p:txBody>
          <a:bodyPr>
            <a:normAutofit/>
          </a:bodyPr>
          <a:lstStyle/>
          <a:p>
            <a:r>
              <a:rPr lang="cs-CZ" sz="3200" noProof="1"/>
              <a:t>Quality System in Production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AF0DFA-F635-0543-9DEF-1539923C6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" y="1525134"/>
            <a:ext cx="7886700" cy="3218839"/>
          </a:xfrm>
        </p:spPr>
        <p:txBody>
          <a:bodyPr>
            <a:normAutofit/>
          </a:bodyPr>
          <a:lstStyle/>
          <a:p>
            <a:r>
              <a:rPr lang="en-GB" sz="1600" noProof="0" dirty="0"/>
              <a:t>Preventive maintenance management</a:t>
            </a:r>
          </a:p>
          <a:p>
            <a:r>
              <a:rPr lang="en-GB" sz="1600" noProof="0" dirty="0"/>
              <a:t>Equipment </a:t>
            </a:r>
            <a:r>
              <a:rPr lang="en-CA" sz="1600" noProof="0" dirty="0"/>
              <a:t>labeling system</a:t>
            </a:r>
            <a:endParaRPr lang="en-GB" sz="1600" noProof="0" dirty="0"/>
          </a:p>
          <a:p>
            <a:r>
              <a:rPr lang="en-GB" sz="1600" noProof="0" dirty="0"/>
              <a:t>Production equipment qualification</a:t>
            </a:r>
          </a:p>
          <a:p>
            <a:r>
              <a:rPr lang="en-GB" sz="1600" noProof="0" dirty="0"/>
              <a:t>Production room qualification</a:t>
            </a:r>
          </a:p>
          <a:p>
            <a:r>
              <a:rPr lang="en-IE" sz="1600" noProof="0" dirty="0"/>
              <a:t>Process </a:t>
            </a:r>
            <a:r>
              <a:rPr lang="en-GB" sz="1600" noProof="0" dirty="0"/>
              <a:t>validation</a:t>
            </a:r>
          </a:p>
          <a:p>
            <a:r>
              <a:rPr lang="en-GB" sz="1600" noProof="0" dirty="0"/>
              <a:t>Cleaning procedure validation</a:t>
            </a:r>
            <a:endParaRPr lang="cs-CZ" sz="1600" noProof="0" dirty="0"/>
          </a:p>
          <a:p>
            <a:r>
              <a:rPr lang="cs-CZ" sz="1600" dirty="0"/>
              <a:t>Status Label </a:t>
            </a:r>
            <a:endParaRPr lang="en-GB" sz="1600" noProof="0" dirty="0"/>
          </a:p>
          <a:p>
            <a:r>
              <a:rPr lang="en-GB" sz="1600" noProof="0" dirty="0"/>
              <a:t>Computer system validation</a:t>
            </a:r>
          </a:p>
          <a:p>
            <a:endParaRPr lang="en-GB" sz="1600" noProof="0" dirty="0"/>
          </a:p>
          <a:p>
            <a:pPr marL="0" indent="0">
              <a:buNone/>
            </a:pPr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259C3B4C-0D05-F7F1-E293-99EC54B01C42}"/>
              </a:ext>
            </a:extLst>
          </p:cNvPr>
          <p:cNvCxnSpPr>
            <a:cxnSpLocks/>
          </p:cNvCxnSpPr>
          <p:nvPr/>
        </p:nvCxnSpPr>
        <p:spPr>
          <a:xfrm>
            <a:off x="318228" y="399527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DD52B439-EE03-CFB8-6BCD-B7A2E9123C3B}"/>
              </a:ext>
            </a:extLst>
          </p:cNvPr>
          <p:cNvCxnSpPr>
            <a:cxnSpLocks/>
          </p:cNvCxnSpPr>
          <p:nvPr/>
        </p:nvCxnSpPr>
        <p:spPr>
          <a:xfrm>
            <a:off x="318228" y="1092731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E2F84926-8981-3473-EC06-26B80203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137" y="1209560"/>
            <a:ext cx="1556657" cy="116749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C4807EF-78B6-6FF1-144A-56D97F93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5319"/>
          <a:stretch>
            <a:fillRect/>
          </a:stretch>
        </p:blipFill>
        <p:spPr>
          <a:xfrm>
            <a:off x="6507869" y="1209560"/>
            <a:ext cx="1162931" cy="11674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2E158C9-DDC6-1CDC-CAA5-F51B8750B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86138" y="2981090"/>
            <a:ext cx="1524392" cy="108093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E233A3F-47D9-C52A-BA3F-FB8AA05BE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200" y="2754107"/>
            <a:ext cx="1158080" cy="1565553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E99AA9A-E277-CFE1-FD33-D4BE9A72C338}"/>
              </a:ext>
            </a:extLst>
          </p:cNvPr>
          <p:cNvSpPr txBox="1"/>
          <p:nvPr/>
        </p:nvSpPr>
        <p:spPr>
          <a:xfrm>
            <a:off x="4572001" y="2377052"/>
            <a:ext cx="173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noProof="0" dirty="0">
                <a:solidFill>
                  <a:schemeClr val="tx2"/>
                </a:solidFill>
              </a:rPr>
              <a:t>equipment</a:t>
            </a:r>
            <a:r>
              <a:rPr lang="cs-CZ" sz="1200" dirty="0">
                <a:solidFill>
                  <a:schemeClr val="tx2"/>
                </a:solidFill>
              </a:rPr>
              <a:t> status label 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F3D6D67-8FD3-64EE-1F05-D40E793A5ADE}"/>
              </a:ext>
            </a:extLst>
          </p:cNvPr>
          <p:cNvSpPr txBox="1"/>
          <p:nvPr/>
        </p:nvSpPr>
        <p:spPr>
          <a:xfrm>
            <a:off x="6516113" y="2377052"/>
            <a:ext cx="173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noProof="0" dirty="0">
                <a:solidFill>
                  <a:schemeClr val="tx2"/>
                </a:solidFill>
              </a:rPr>
              <a:t>batch record 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4D3C8E3-EB76-A46B-A5C7-2CF1178FCF81}"/>
              </a:ext>
            </a:extLst>
          </p:cNvPr>
          <p:cNvSpPr txBox="1"/>
          <p:nvPr/>
        </p:nvSpPr>
        <p:spPr>
          <a:xfrm>
            <a:off x="6507869" y="4301486"/>
            <a:ext cx="1356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noProof="0" dirty="0">
                <a:solidFill>
                  <a:schemeClr val="tx2"/>
                </a:solidFill>
              </a:rPr>
              <a:t>water sterilization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9BAE73C-7739-FAC6-8146-C36C84D49CA5}"/>
              </a:ext>
            </a:extLst>
          </p:cNvPr>
          <p:cNvSpPr txBox="1"/>
          <p:nvPr/>
        </p:nvSpPr>
        <p:spPr>
          <a:xfrm>
            <a:off x="4502149" y="4285559"/>
            <a:ext cx="1809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noProof="0" dirty="0">
                <a:solidFill>
                  <a:schemeClr val="tx2"/>
                </a:solidFill>
              </a:rPr>
              <a:t>clean room qualification</a:t>
            </a:r>
          </a:p>
        </p:txBody>
      </p:sp>
    </p:spTree>
    <p:extLst>
      <p:ext uri="{BB962C8B-B14F-4D97-AF65-F5344CB8AC3E}">
        <p14:creationId xmlns:p14="http://schemas.microsoft.com/office/powerpoint/2010/main" val="334162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41D01-322B-1D30-BC39-099EA475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F6478-E97A-75F6-BF06-D2580827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15" y="202067"/>
            <a:ext cx="8778265" cy="922714"/>
          </a:xfrm>
        </p:spPr>
        <p:txBody>
          <a:bodyPr/>
          <a:lstStyle/>
          <a:p>
            <a:pPr lvl="0"/>
            <a:r>
              <a:rPr lang="cs-CZ" noProof="1"/>
              <a:t>Crosscontamination control in production</a:t>
            </a:r>
            <a:endParaRPr lang="en-GB" noProof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8DB279-CCC3-C879-83FA-9BCAE4CCA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16" y="1217739"/>
            <a:ext cx="4656398" cy="3329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noProof="1"/>
              <a:t>Starting material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dirty="0"/>
              <a:t>Weighing and sampling room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dirty="0"/>
              <a:t> Protected areas for material handling and filling drums</a:t>
            </a:r>
          </a:p>
          <a:p>
            <a:pPr marL="0" indent="0">
              <a:buNone/>
            </a:pPr>
            <a:r>
              <a:rPr lang="en-AU" sz="2000" dirty="0"/>
              <a:t>Pharma Intermediates +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dirty="0"/>
              <a:t>Material airlock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dirty="0"/>
              <a:t>Personnel airlock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dirty="0"/>
              <a:t>Air filtration (HEPA Filters)</a:t>
            </a:r>
            <a:endParaRPr lang="en-AU" sz="1400" noProof="1"/>
          </a:p>
          <a:p>
            <a:pPr marL="0" indent="0">
              <a:buNone/>
            </a:pPr>
            <a:r>
              <a:rPr lang="en-AU" sz="2000" noProof="1"/>
              <a:t>API production class D clean room +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noProof="1"/>
              <a:t>Air partical control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noProof="1"/>
              <a:t>Water UV desinfection</a:t>
            </a:r>
          </a:p>
          <a:p>
            <a:pPr marL="571500" lvl="1" indent="-228600">
              <a:buFont typeface="+mj-lt"/>
              <a:buAutoNum type="arabicPeriod"/>
            </a:pPr>
            <a:r>
              <a:rPr lang="en-AU" sz="1400" noProof="1"/>
              <a:t> </a:t>
            </a:r>
            <a:r>
              <a:rPr lang="en-AU" sz="1400" dirty="0"/>
              <a:t>Microbiological contamination control</a:t>
            </a:r>
            <a:endParaRPr lang="en-AU" sz="1400" noProof="1"/>
          </a:p>
          <a:p>
            <a:pPr marL="0" indent="0">
              <a:buNone/>
            </a:pPr>
            <a:endParaRPr lang="en-IE" sz="2000" noProof="1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9F94F747-FAD0-42AC-C038-944A38EB7718}"/>
              </a:ext>
            </a:extLst>
          </p:cNvPr>
          <p:cNvCxnSpPr>
            <a:cxnSpLocks/>
          </p:cNvCxnSpPr>
          <p:nvPr/>
        </p:nvCxnSpPr>
        <p:spPr>
          <a:xfrm>
            <a:off x="300811" y="295025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9597724-7F2E-0963-093C-A392A9C74DE3}"/>
              </a:ext>
            </a:extLst>
          </p:cNvPr>
          <p:cNvCxnSpPr>
            <a:cxnSpLocks/>
          </p:cNvCxnSpPr>
          <p:nvPr/>
        </p:nvCxnSpPr>
        <p:spPr>
          <a:xfrm>
            <a:off x="300811" y="1045829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0768E2-7CE6-A871-5F86-9D5A13BEA8B0}"/>
              </a:ext>
            </a:extLst>
          </p:cNvPr>
          <p:cNvSpPr txBox="1">
            <a:spLocks/>
          </p:cNvSpPr>
          <p:nvPr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7</a:t>
            </a:fld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0" name="Grafický objekt 9" descr="Značka se souvislou výplní">
            <a:extLst>
              <a:ext uri="{FF2B5EF4-FFF2-40B4-BE49-F238E27FC236}">
                <a16:creationId xmlns:a16="http://schemas.microsoft.com/office/drawing/2014/main" id="{06806477-C7C5-A6E0-ED02-F50AFBC3DD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66405" y="2955886"/>
            <a:ext cx="412253" cy="4122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84997FB-0AAA-DFF1-3500-43960109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83930" y="1079990"/>
            <a:ext cx="1065961" cy="8316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6C3FA8-42BD-86FF-E39A-C83EE1EB7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17388" y="1101404"/>
            <a:ext cx="1034556" cy="77591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056AEC9-7F59-B478-9A1B-569950002B6F}"/>
              </a:ext>
            </a:extLst>
          </p:cNvPr>
          <p:cNvSpPr txBox="1"/>
          <p:nvPr/>
        </p:nvSpPr>
        <p:spPr>
          <a:xfrm>
            <a:off x="7193718" y="1963002"/>
            <a:ext cx="1137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noProof="0" dirty="0">
                <a:solidFill>
                  <a:schemeClr val="tx2"/>
                </a:solidFill>
              </a:rPr>
              <a:t>W</a:t>
            </a:r>
            <a:r>
              <a:rPr lang="en-AU" sz="1200" noProof="0" dirty="0" err="1">
                <a:solidFill>
                  <a:schemeClr val="tx2"/>
                </a:solidFill>
              </a:rPr>
              <a:t>eig</a:t>
            </a:r>
            <a:r>
              <a:rPr lang="cs-CZ" sz="1200" noProof="0" dirty="0">
                <a:solidFill>
                  <a:schemeClr val="tx2"/>
                </a:solidFill>
              </a:rPr>
              <a:t>h</a:t>
            </a:r>
            <a:r>
              <a:rPr lang="en-AU" sz="1200" noProof="0" dirty="0" err="1">
                <a:solidFill>
                  <a:schemeClr val="tx2"/>
                </a:solidFill>
              </a:rPr>
              <a:t>ing</a:t>
            </a:r>
            <a:r>
              <a:rPr lang="en-AU" sz="1200" noProof="0" dirty="0">
                <a:solidFill>
                  <a:schemeClr val="tx2"/>
                </a:solidFill>
              </a:rPr>
              <a:t> </a:t>
            </a:r>
            <a:r>
              <a:rPr lang="cs-CZ" sz="1200" noProof="0" dirty="0">
                <a:solidFill>
                  <a:schemeClr val="tx2"/>
                </a:solidFill>
              </a:rPr>
              <a:t>area</a:t>
            </a:r>
            <a:r>
              <a:rPr lang="en-AU" sz="1200" noProof="0" dirty="0">
                <a:solidFill>
                  <a:schemeClr val="tx2"/>
                </a:solidFill>
              </a:rPr>
              <a:t>                           </a:t>
            </a:r>
            <a:endParaRPr lang="cs-CZ" sz="1200" dirty="0">
              <a:solidFill>
                <a:schemeClr val="tx2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1D2F95-3B5A-EB91-F855-9D84B217DEC7}"/>
              </a:ext>
            </a:extLst>
          </p:cNvPr>
          <p:cNvSpPr txBox="1"/>
          <p:nvPr/>
        </p:nvSpPr>
        <p:spPr>
          <a:xfrm>
            <a:off x="5904852" y="1979170"/>
            <a:ext cx="1692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2"/>
                </a:solidFill>
              </a:rPr>
              <a:t>  </a:t>
            </a:r>
            <a:r>
              <a:rPr lang="en-AU" sz="1200" noProof="0" dirty="0">
                <a:solidFill>
                  <a:schemeClr val="tx2"/>
                </a:solidFill>
              </a:rPr>
              <a:t>Filling boot</a:t>
            </a:r>
            <a:endParaRPr lang="cs-CZ" sz="1200" dirty="0">
              <a:solidFill>
                <a:schemeClr val="tx2"/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EF98AF9-F7FE-ED5B-6EFF-F75AFFD15C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509" r="20844"/>
          <a:stretch>
            <a:fillRect/>
          </a:stretch>
        </p:blipFill>
        <p:spPr>
          <a:xfrm>
            <a:off x="6001077" y="3531719"/>
            <a:ext cx="962303" cy="9227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2CF89A8-ED32-E0B4-E651-F3356F3A3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58357" y="2391659"/>
            <a:ext cx="996985" cy="73154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2E03098-389A-A2FE-2616-A160022E26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601"/>
          <a:stretch>
            <a:fillRect/>
          </a:stretch>
        </p:blipFill>
        <p:spPr>
          <a:xfrm>
            <a:off x="6063455" y="2287669"/>
            <a:ext cx="831668" cy="92545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9C4AF365-AA84-A9C6-CF7A-6CC4F3CAD0D9}"/>
              </a:ext>
            </a:extLst>
          </p:cNvPr>
          <p:cNvSpPr txBox="1"/>
          <p:nvPr/>
        </p:nvSpPr>
        <p:spPr>
          <a:xfrm>
            <a:off x="5796057" y="3227123"/>
            <a:ext cx="3611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noProof="0" dirty="0">
                <a:solidFill>
                  <a:schemeClr val="tx2"/>
                </a:solidFill>
              </a:rPr>
              <a:t>Personal  airlock         Material airlock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B34ED2A-1255-173D-4705-D690451B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309845" y="3584212"/>
            <a:ext cx="938381" cy="8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7CB80-46F5-38B0-3EE3-EE37FCA14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1A5D1-D29C-DF83-3F8F-A69DF6B59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15" y="259263"/>
            <a:ext cx="8778265" cy="922714"/>
          </a:xfrm>
        </p:spPr>
        <p:txBody>
          <a:bodyPr/>
          <a:lstStyle/>
          <a:p>
            <a:pPr lvl="0"/>
            <a:r>
              <a:rPr lang="cs-CZ" noProof="1"/>
              <a:t>Quality control equipment</a:t>
            </a:r>
            <a:endParaRPr lang="en-GB" noProof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9BF07-7C6C-0BA4-E6FF-6BC59967A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29" y="1218197"/>
            <a:ext cx="4289518" cy="3457834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CA" sz="7200" dirty="0"/>
              <a:t>NMR Spectrometry (500 Hz, 400 Hz)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CA" sz="7200" dirty="0"/>
              <a:t> Mass Spectrometry (LC/GC-MS)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CA" sz="7200" dirty="0"/>
              <a:t>ICP-AES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CA" sz="7200" dirty="0"/>
              <a:t> IR Spectrometry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CA" sz="7200" dirty="0"/>
              <a:t> Chromatography (HPLC, GC)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CA" sz="7200" dirty="0"/>
              <a:t> UV-VIS</a:t>
            </a:r>
            <a:endParaRPr lang="cs-CZ" sz="7200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cs-CZ" sz="7200" dirty="0"/>
              <a:t>DSC</a:t>
            </a:r>
            <a:endParaRPr lang="en-NZ" sz="7200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CA" sz="7200" dirty="0"/>
              <a:t>Particle size analyzer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en-CA" sz="7200" dirty="0"/>
              <a:t>And  </a:t>
            </a:r>
            <a:r>
              <a:rPr lang="cs-CZ" sz="7200" dirty="0"/>
              <a:t>o</a:t>
            </a:r>
            <a:r>
              <a:rPr lang="en-CA" sz="7200" dirty="0" err="1"/>
              <a:t>ther</a:t>
            </a:r>
            <a:r>
              <a:rPr lang="en-CA" sz="7200" dirty="0"/>
              <a:t> technics</a:t>
            </a:r>
          </a:p>
          <a:p>
            <a:pPr marL="0" indent="0">
              <a:buNone/>
            </a:pPr>
            <a:endParaRPr lang="en-CA" sz="6200" noProof="1"/>
          </a:p>
          <a:p>
            <a:pPr>
              <a:buFont typeface="Calibri" panose="020F0502020204030204" pitchFamily="34" charset="0"/>
              <a:buChar char="▪"/>
            </a:pPr>
            <a:endParaRPr lang="en-GB" sz="6200" noProof="0" dirty="0"/>
          </a:p>
          <a:p>
            <a:pPr>
              <a:buFont typeface="Calibri" panose="020F0502020204030204" pitchFamily="34" charset="0"/>
              <a:buChar char="▪"/>
            </a:pPr>
            <a:endParaRPr lang="en-GB" noProof="0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794269E6-4A87-2344-074C-6CCB53D6C6B6}"/>
              </a:ext>
            </a:extLst>
          </p:cNvPr>
          <p:cNvCxnSpPr>
            <a:cxnSpLocks/>
          </p:cNvCxnSpPr>
          <p:nvPr/>
        </p:nvCxnSpPr>
        <p:spPr>
          <a:xfrm>
            <a:off x="300811" y="295025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82E51B3-4DA6-BDB9-7BF7-74BB3D4B6384}"/>
              </a:ext>
            </a:extLst>
          </p:cNvPr>
          <p:cNvCxnSpPr>
            <a:cxnSpLocks/>
          </p:cNvCxnSpPr>
          <p:nvPr/>
        </p:nvCxnSpPr>
        <p:spPr>
          <a:xfrm>
            <a:off x="300811" y="1089029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CF5203-E390-6C88-34F0-B556B043717C}"/>
              </a:ext>
            </a:extLst>
          </p:cNvPr>
          <p:cNvSpPr txBox="1">
            <a:spLocks/>
          </p:cNvSpPr>
          <p:nvPr/>
        </p:nvSpPr>
        <p:spPr>
          <a:xfrm>
            <a:off x="6963380" y="479710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599921-3094-4EF7-9803-5A6DA6822657}" type="slidenum">
              <a:rPr lang="cs-CZ" sz="1400" smtClean="0">
                <a:solidFill>
                  <a:schemeClr val="bg1"/>
                </a:solidFill>
              </a:rPr>
              <a:t>8</a:t>
            </a:fld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0" name="Grafický objekt 9" descr="Značka se souvislou výplní">
            <a:extLst>
              <a:ext uri="{FF2B5EF4-FFF2-40B4-BE49-F238E27FC236}">
                <a16:creationId xmlns:a16="http://schemas.microsoft.com/office/drawing/2014/main" id="{AA38C5C7-5191-2DD5-4042-F78B24B9EA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6405" y="2955886"/>
            <a:ext cx="412253" cy="4122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FD21B7-F9F7-CBC3-0D99-43D96CB425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78" r="3163"/>
          <a:stretch>
            <a:fillRect/>
          </a:stretch>
        </p:blipFill>
        <p:spPr>
          <a:xfrm>
            <a:off x="7139325" y="3017849"/>
            <a:ext cx="1733054" cy="12646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DAF1069-97D4-1296-68FE-A3C518500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883" y="3038240"/>
            <a:ext cx="1896972" cy="1264648"/>
          </a:xfrm>
          <a:prstGeom prst="rect">
            <a:avLst/>
          </a:prstGeom>
        </p:spPr>
      </p:pic>
      <p:pic>
        <p:nvPicPr>
          <p:cNvPr id="14" name="Picture 10" descr="\\FS02BACKUP\panakova\Plocha\www CETA\fotky\IMG_3242.JPG">
            <a:extLst>
              <a:ext uri="{FF2B5EF4-FFF2-40B4-BE49-F238E27FC236}">
                <a16:creationId xmlns:a16="http://schemas.microsoft.com/office/drawing/2014/main" id="{3B000E84-71F9-FE89-9645-030836742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3"/>
          <a:stretch>
            <a:fillRect/>
          </a:stretch>
        </p:blipFill>
        <p:spPr bwMode="auto">
          <a:xfrm>
            <a:off x="4974883" y="800246"/>
            <a:ext cx="1896972" cy="200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Z:\MAXX 2011\Zakázky 2011\VUOS\571.08 VUOS - prezentace power point\PNG\19_obr3.jpg">
            <a:extLst>
              <a:ext uri="{FF2B5EF4-FFF2-40B4-BE49-F238E27FC236}">
                <a16:creationId xmlns:a16="http://schemas.microsoft.com/office/drawing/2014/main" id="{A9E9BE26-61A0-AD14-AE1F-5AB2EC89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25" y="800245"/>
            <a:ext cx="1499578" cy="200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18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6BF30-90A1-F6C9-1086-3A83C6D17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45CC7-85D7-80FC-0174-26B27917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Qaulity Control System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7C0471-7E8B-D836-A154-859C1A179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059" y="1433022"/>
            <a:ext cx="3868340" cy="2763441"/>
          </a:xfrm>
        </p:spPr>
        <p:txBody>
          <a:bodyPr>
            <a:normAutofit fontScale="70000" lnSpcReduction="20000"/>
          </a:bodyPr>
          <a:lstStyle/>
          <a:p>
            <a:r>
              <a:rPr lang="en-GB" noProof="0" dirty="0"/>
              <a:t> </a:t>
            </a:r>
            <a:r>
              <a:rPr lang="en-GB" sz="2600" noProof="0" dirty="0"/>
              <a:t>IT Laboratory Management System (LIMs)</a:t>
            </a:r>
          </a:p>
          <a:p>
            <a:r>
              <a:rPr lang="en-GB" sz="2600" noProof="0" dirty="0"/>
              <a:t>Qualification of laboratory instruments </a:t>
            </a:r>
          </a:p>
          <a:p>
            <a:r>
              <a:rPr lang="en-GB" sz="2600" noProof="0" dirty="0"/>
              <a:t> Maintenance laboratory systems </a:t>
            </a:r>
          </a:p>
          <a:p>
            <a:r>
              <a:rPr lang="en-GB" sz="2600" noProof="0" dirty="0"/>
              <a:t> Audit trail </a:t>
            </a:r>
          </a:p>
          <a:p>
            <a:r>
              <a:rPr lang="en-GB" sz="2600" noProof="0" dirty="0"/>
              <a:t> Measurement of inputs, </a:t>
            </a:r>
            <a:r>
              <a:rPr lang="cs-CZ" sz="2600" noProof="0" dirty="0"/>
              <a:t>IPC</a:t>
            </a:r>
            <a:r>
              <a:rPr lang="en-GB" sz="2600" noProof="0" dirty="0"/>
              <a:t>, outputs </a:t>
            </a:r>
          </a:p>
          <a:p>
            <a:r>
              <a:rPr lang="en-GB" sz="2600" noProof="0" dirty="0"/>
              <a:t> OOS and OOT solutions </a:t>
            </a:r>
          </a:p>
          <a:p>
            <a:r>
              <a:rPr lang="en-GB" sz="2600" noProof="0" dirty="0"/>
              <a:t> Stability studies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8036540-8418-7041-254F-BAC5F11B8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1433022"/>
            <a:ext cx="3887391" cy="2763441"/>
          </a:xfrm>
        </p:spPr>
        <p:txBody>
          <a:bodyPr>
            <a:normAutofit fontScale="70000" lnSpcReduction="20000"/>
          </a:bodyPr>
          <a:lstStyle/>
          <a:p>
            <a:r>
              <a:rPr lang="en-GB" sz="2400" dirty="0"/>
              <a:t>Validation of analytical methods </a:t>
            </a:r>
          </a:p>
          <a:p>
            <a:r>
              <a:rPr lang="en-GB" sz="2400" dirty="0"/>
              <a:t> Residual solvents </a:t>
            </a:r>
          </a:p>
          <a:p>
            <a:r>
              <a:rPr lang="en-GB" sz="2400" dirty="0"/>
              <a:t> Packaging material analysis Stability studies </a:t>
            </a:r>
          </a:p>
          <a:p>
            <a:r>
              <a:rPr lang="en-GB" sz="2400" dirty="0"/>
              <a:t>Complaints </a:t>
            </a:r>
          </a:p>
          <a:p>
            <a:r>
              <a:rPr lang="en-GB" sz="2400" dirty="0"/>
              <a:t> Validation of analytical methods </a:t>
            </a:r>
          </a:p>
          <a:p>
            <a:r>
              <a:rPr lang="en-GB" sz="2400" dirty="0"/>
              <a:t> Residual solvents </a:t>
            </a:r>
          </a:p>
          <a:p>
            <a:r>
              <a:rPr lang="en-GB" sz="2400" dirty="0"/>
              <a:t> Packaging material analysis</a:t>
            </a:r>
            <a:endParaRPr lang="cs-CZ" sz="2400" dirty="0"/>
          </a:p>
          <a:p>
            <a:r>
              <a:rPr lang="en-GB" sz="2400" dirty="0"/>
              <a:t>Complaints </a:t>
            </a:r>
          </a:p>
          <a:p>
            <a:pPr marL="0" indent="0">
              <a:buNone/>
            </a:pPr>
            <a:endParaRPr lang="cs-CZ" sz="2400" dirty="0"/>
          </a:p>
          <a:p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F0C414BE-EB7A-868A-B6E4-9E004AD5CC03}"/>
              </a:ext>
            </a:extLst>
          </p:cNvPr>
          <p:cNvCxnSpPr>
            <a:cxnSpLocks/>
          </p:cNvCxnSpPr>
          <p:nvPr/>
        </p:nvCxnSpPr>
        <p:spPr>
          <a:xfrm>
            <a:off x="300811" y="295025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65436A5-864D-59EA-DE49-781ECE7DBD95}"/>
              </a:ext>
            </a:extLst>
          </p:cNvPr>
          <p:cNvCxnSpPr>
            <a:cxnSpLocks/>
          </p:cNvCxnSpPr>
          <p:nvPr/>
        </p:nvCxnSpPr>
        <p:spPr>
          <a:xfrm>
            <a:off x="379188" y="1089029"/>
            <a:ext cx="3430268" cy="0"/>
          </a:xfrm>
          <a:prstGeom prst="line">
            <a:avLst/>
          </a:prstGeom>
          <a:ln w="22225">
            <a:gradFill>
              <a:gsLst>
                <a:gs pos="0">
                  <a:srgbClr val="FFED00"/>
                </a:gs>
                <a:gs pos="100000">
                  <a:srgbClr val="65B32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8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VUOS">
      <a:dk1>
        <a:srgbClr val="0061A1"/>
      </a:dk1>
      <a:lt1>
        <a:sysClr val="window" lastClr="FFFFFF"/>
      </a:lt1>
      <a:dk2>
        <a:srgbClr val="0E2841"/>
      </a:dk2>
      <a:lt2>
        <a:srgbClr val="E8E8E8"/>
      </a:lt2>
      <a:accent1>
        <a:srgbClr val="153D64"/>
      </a:accent1>
      <a:accent2>
        <a:srgbClr val="D8D8D8"/>
      </a:accent2>
      <a:accent3>
        <a:srgbClr val="153D64"/>
      </a:accent3>
      <a:accent4>
        <a:srgbClr val="4D94D8"/>
      </a:accent4>
      <a:accent5>
        <a:srgbClr val="FFFFFF"/>
      </a:accent5>
      <a:accent6>
        <a:srgbClr val="4EA72E"/>
      </a:accent6>
      <a:hlink>
        <a:srgbClr val="467886"/>
      </a:hlink>
      <a:folHlink>
        <a:srgbClr val="84E291"/>
      </a:folHlink>
    </a:clrScheme>
    <a:fontScheme name="VUOS Základní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VUOS">
    <a:dk1>
      <a:srgbClr val="0061A1"/>
    </a:dk1>
    <a:lt1>
      <a:sysClr val="window" lastClr="FFFFFF"/>
    </a:lt1>
    <a:dk2>
      <a:srgbClr val="0E2841"/>
    </a:dk2>
    <a:lt2>
      <a:srgbClr val="E8E8E8"/>
    </a:lt2>
    <a:accent1>
      <a:srgbClr val="153D64"/>
    </a:accent1>
    <a:accent2>
      <a:srgbClr val="D8D8D8"/>
    </a:accent2>
    <a:accent3>
      <a:srgbClr val="153D64"/>
    </a:accent3>
    <a:accent4>
      <a:srgbClr val="4D94D8"/>
    </a:accent4>
    <a:accent5>
      <a:srgbClr val="FFFFFF"/>
    </a:accent5>
    <a:accent6>
      <a:srgbClr val="4EA72E"/>
    </a:accent6>
    <a:hlink>
      <a:srgbClr val="467886"/>
    </a:hlink>
    <a:folHlink>
      <a:srgbClr val="84E2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2863</TotalTime>
  <Words>662</Words>
  <Application>Microsoft Office PowerPoint</Application>
  <PresentationFormat>Předvádění na obrazovce (16:9)</PresentationFormat>
  <Paragraphs>137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Wingdings</vt:lpstr>
      <vt:lpstr>Motiv Office</vt:lpstr>
      <vt:lpstr>Prezentace aplikace PowerPoint</vt:lpstr>
      <vt:lpstr>Robust Quality Systems</vt:lpstr>
      <vt:lpstr>Quality System in raw material sourcing</vt:lpstr>
      <vt:lpstr>Material storage - warehouses</vt:lpstr>
      <vt:lpstr>Quality System in Warehouse</vt:lpstr>
      <vt:lpstr>Quality System in Production</vt:lpstr>
      <vt:lpstr>Crosscontamination control in production</vt:lpstr>
      <vt:lpstr>Quality control equipment</vt:lpstr>
      <vt:lpstr>Qaulity Control System</vt:lpstr>
      <vt:lpstr>Quality Assurance System</vt:lpstr>
      <vt:lpstr>Quality Assurance System</vt:lpstr>
      <vt:lpstr>Sustainability and ESG is Essential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VUOS PPTX prezentace</dc:title>
  <dc:creator>Jirout Jakub</dc:creator>
  <cp:keywords>VUOS</cp:keywords>
  <cp:lastModifiedBy>Karel Novak</cp:lastModifiedBy>
  <cp:revision>324</cp:revision>
  <cp:lastPrinted>2026-03-11T12:32:19Z</cp:lastPrinted>
  <dcterms:created xsi:type="dcterms:W3CDTF">2025-09-11T06:52:29Z</dcterms:created>
  <dcterms:modified xsi:type="dcterms:W3CDTF">2026-04-14T12:03:35Z</dcterms:modified>
</cp:coreProperties>
</file>