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2" r:id="rId3"/>
    <p:sldId id="273" r:id="rId4"/>
    <p:sldId id="263" r:id="rId5"/>
    <p:sldId id="264" r:id="rId6"/>
    <p:sldId id="265" r:id="rId7"/>
    <p:sldId id="266" r:id="rId8"/>
    <p:sldId id="268" r:id="rId9"/>
    <p:sldId id="267" r:id="rId10"/>
    <p:sldId id="272" r:id="rId11"/>
    <p:sldId id="269" r:id="rId12"/>
    <p:sldId id="270" r:id="rId13"/>
    <p:sldId id="259" r:id="rId14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1"/>
    <a:srgbClr val="74747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72"/>
  </p:normalViewPr>
  <p:slideViewPr>
    <p:cSldViewPr snapToGrid="0">
      <p:cViewPr varScale="1">
        <p:scale>
          <a:sx n="133" d="100"/>
          <a:sy n="133" d="100"/>
        </p:scale>
        <p:origin x="1134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38" d="100"/>
          <a:sy n="138" d="100"/>
        </p:scale>
        <p:origin x="32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F8CC9-E208-4808-A5E7-350AC8BB4309}" type="doc">
      <dgm:prSet loTypeId="urn:microsoft.com/office/officeart/2005/8/layout/process5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EE9DDB0C-A88F-49DD-A0A0-A8E44B2C30E8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  <a:buNone/>
          </a:pPr>
          <a:r>
            <a:rPr lang="en-US" sz="1600" b="1" dirty="0"/>
            <a:t>1941</a:t>
          </a:r>
          <a:r>
            <a:rPr lang="en-US" sz="1400" dirty="0"/>
            <a:t> </a:t>
          </a:r>
          <a:r>
            <a:rPr lang="en-US" sz="1200" dirty="0"/>
            <a:t>Foundation of Laboratories</a:t>
          </a:r>
          <a:endParaRPr lang="cs-CZ" sz="1000" dirty="0"/>
        </a:p>
      </dgm:t>
    </dgm:pt>
    <dgm:pt modelId="{E0590E2D-0EE2-4BA6-9466-366D1587498E}" type="parTrans" cxnId="{CBACD8A8-277F-4919-9355-81259213B03E}">
      <dgm:prSet/>
      <dgm:spPr/>
      <dgm:t>
        <a:bodyPr/>
        <a:lstStyle/>
        <a:p>
          <a:endParaRPr lang="cs-CZ"/>
        </a:p>
      </dgm:t>
    </dgm:pt>
    <dgm:pt modelId="{FDC85EA9-FD2F-41BC-8434-82EB4484F704}" type="sibTrans" cxnId="{CBACD8A8-277F-4919-9355-81259213B03E}">
      <dgm:prSet/>
      <dgm:spPr/>
      <dgm:t>
        <a:bodyPr/>
        <a:lstStyle/>
        <a:p>
          <a:endParaRPr lang="cs-CZ"/>
        </a:p>
      </dgm:t>
    </dgm:pt>
    <dgm:pt modelId="{92B7C528-2E46-4A3C-816E-8B617296EA60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  <a:buNone/>
          </a:pPr>
          <a:r>
            <a:rPr lang="en-US" sz="1600" b="1" dirty="0"/>
            <a:t>2002</a:t>
          </a:r>
          <a:r>
            <a:rPr lang="en-US" sz="1200" b="1" dirty="0"/>
            <a:t> </a:t>
          </a:r>
          <a:endParaRPr lang="cs-CZ" sz="1200" b="1" dirty="0"/>
        </a:p>
        <a:p>
          <a:pPr>
            <a:spcAft>
              <a:spcPts val="0"/>
            </a:spcAft>
            <a:buNone/>
          </a:pPr>
          <a:r>
            <a:rPr lang="en-US" sz="1200" dirty="0"/>
            <a:t>Change into production Company</a:t>
          </a:r>
          <a:endParaRPr lang="cs-CZ" sz="1000" dirty="0"/>
        </a:p>
      </dgm:t>
    </dgm:pt>
    <dgm:pt modelId="{9440A52C-6B84-4B20-9AB9-87C00CED14FA}" type="parTrans" cxnId="{DE1C9D9C-2FB3-498D-B5E4-C119CCD7DC1D}">
      <dgm:prSet/>
      <dgm:spPr/>
      <dgm:t>
        <a:bodyPr/>
        <a:lstStyle/>
        <a:p>
          <a:endParaRPr lang="cs-CZ"/>
        </a:p>
      </dgm:t>
    </dgm:pt>
    <dgm:pt modelId="{27649CF4-CBF7-4B1B-927A-D98045AB422C}" type="sibTrans" cxnId="{DE1C9D9C-2FB3-498D-B5E4-C119CCD7DC1D}">
      <dgm:prSet/>
      <dgm:spPr/>
      <dgm:t>
        <a:bodyPr/>
        <a:lstStyle/>
        <a:p>
          <a:endParaRPr lang="cs-CZ"/>
        </a:p>
      </dgm:t>
    </dgm:pt>
    <dgm:pt modelId="{5519F310-515D-4767-99CF-DF284B59EA59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  <a:buNone/>
          </a:pPr>
          <a:r>
            <a:rPr lang="en-US" sz="1600" b="1" dirty="0"/>
            <a:t>2014</a:t>
          </a:r>
          <a:r>
            <a:rPr lang="en-US" sz="1600" dirty="0"/>
            <a:t> </a:t>
          </a:r>
          <a:endParaRPr lang="cs-CZ" sz="1600" dirty="0"/>
        </a:p>
        <a:p>
          <a:pPr>
            <a:spcAft>
              <a:spcPts val="0"/>
            </a:spcAft>
            <a:buNone/>
          </a:pPr>
          <a:r>
            <a:rPr lang="en-US" sz="1200" dirty="0"/>
            <a:t>GMP</a:t>
          </a:r>
          <a:r>
            <a:rPr lang="cs-CZ" sz="1200" dirty="0"/>
            <a:t> </a:t>
          </a:r>
          <a:r>
            <a:rPr lang="en-US" sz="1200" dirty="0"/>
            <a:t>certification</a:t>
          </a:r>
          <a:endParaRPr lang="cs-CZ" sz="1000" dirty="0"/>
        </a:p>
      </dgm:t>
    </dgm:pt>
    <dgm:pt modelId="{05B63440-0907-4443-BA8B-53BA618320AA}" type="parTrans" cxnId="{C38F93A0-FAF3-4AF7-91EF-8DE12B86A3AA}">
      <dgm:prSet/>
      <dgm:spPr/>
      <dgm:t>
        <a:bodyPr/>
        <a:lstStyle/>
        <a:p>
          <a:endParaRPr lang="cs-CZ"/>
        </a:p>
      </dgm:t>
    </dgm:pt>
    <dgm:pt modelId="{F8F84D4A-0E8A-4BA4-AA97-3885ECC9EA48}" type="sibTrans" cxnId="{C38F93A0-FAF3-4AF7-91EF-8DE12B86A3AA}">
      <dgm:prSet/>
      <dgm:spPr/>
      <dgm:t>
        <a:bodyPr/>
        <a:lstStyle/>
        <a:p>
          <a:endParaRPr lang="cs-CZ"/>
        </a:p>
      </dgm:t>
    </dgm:pt>
    <dgm:pt modelId="{90E062F8-EBDA-42CC-8A97-EE1E7C35F69D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  <a:buNone/>
          </a:pPr>
          <a:r>
            <a:rPr lang="en-US" sz="1600" b="1" dirty="0"/>
            <a:t>2023</a:t>
          </a:r>
          <a:endParaRPr lang="cs-CZ" sz="1600" dirty="0"/>
        </a:p>
        <a:p>
          <a:pPr>
            <a:spcAft>
              <a:spcPts val="0"/>
            </a:spcAft>
            <a:buNone/>
          </a:pPr>
          <a:r>
            <a:rPr lang="en-US" sz="1200" dirty="0"/>
            <a:t>new cGMP line</a:t>
          </a:r>
          <a:endParaRPr lang="cs-CZ" sz="1000" dirty="0"/>
        </a:p>
      </dgm:t>
    </dgm:pt>
    <dgm:pt modelId="{60A93507-B9D9-4A38-803F-11380BFD90ED}" type="parTrans" cxnId="{B5185194-F6D2-4B83-B2EA-EE2CE61B28EF}">
      <dgm:prSet/>
      <dgm:spPr/>
      <dgm:t>
        <a:bodyPr/>
        <a:lstStyle/>
        <a:p>
          <a:endParaRPr lang="cs-CZ"/>
        </a:p>
      </dgm:t>
    </dgm:pt>
    <dgm:pt modelId="{12F9840D-3B12-4AA3-B561-569C1CE5F335}" type="sibTrans" cxnId="{B5185194-F6D2-4B83-B2EA-EE2CE61B28EF}">
      <dgm:prSet/>
      <dgm:spPr/>
      <dgm:t>
        <a:bodyPr/>
        <a:lstStyle/>
        <a:p>
          <a:endParaRPr lang="cs-CZ"/>
        </a:p>
      </dgm:t>
    </dgm:pt>
    <dgm:pt modelId="{CA87ACEE-819C-40AA-9606-C072E46E0C5C}" type="pres">
      <dgm:prSet presAssocID="{2B7F8CC9-E208-4808-A5E7-350AC8BB4309}" presName="diagram" presStyleCnt="0">
        <dgm:presLayoutVars>
          <dgm:dir/>
          <dgm:resizeHandles val="exact"/>
        </dgm:presLayoutVars>
      </dgm:prSet>
      <dgm:spPr/>
    </dgm:pt>
    <dgm:pt modelId="{C8A4FE6D-1CB0-4165-AF42-4E3F483068B4}" type="pres">
      <dgm:prSet presAssocID="{EE9DDB0C-A88F-49DD-A0A0-A8E44B2C30E8}" presName="node" presStyleLbl="node1" presStyleIdx="0" presStyleCnt="4" custScaleY="135509" custLinFactNeighborX="-2324">
        <dgm:presLayoutVars>
          <dgm:bulletEnabled val="1"/>
        </dgm:presLayoutVars>
      </dgm:prSet>
      <dgm:spPr>
        <a:prstGeom prst="hexagon">
          <a:avLst/>
        </a:prstGeom>
      </dgm:spPr>
    </dgm:pt>
    <dgm:pt modelId="{CA84F3B9-25BF-43D2-831B-46D7F755FF65}" type="pres">
      <dgm:prSet presAssocID="{FDC85EA9-FD2F-41BC-8434-82EB4484F704}" presName="sibTrans" presStyleLbl="sibTrans2D1" presStyleIdx="0" presStyleCnt="3" custScaleX="122113" custLinFactNeighborX="3132"/>
      <dgm:spPr/>
    </dgm:pt>
    <dgm:pt modelId="{4FC96567-048B-4290-B8BC-A097C055DF3C}" type="pres">
      <dgm:prSet presAssocID="{FDC85EA9-FD2F-41BC-8434-82EB4484F704}" presName="connectorText" presStyleLbl="sibTrans2D1" presStyleIdx="0" presStyleCnt="3"/>
      <dgm:spPr/>
    </dgm:pt>
    <dgm:pt modelId="{6924537A-BDCD-4337-8B4C-EFFF5ECE84FE}" type="pres">
      <dgm:prSet presAssocID="{92B7C528-2E46-4A3C-816E-8B617296EA60}" presName="node" presStyleLbl="node1" presStyleIdx="1" presStyleCnt="4" custScaleY="135509" custLinFactNeighborX="-1992">
        <dgm:presLayoutVars>
          <dgm:bulletEnabled val="1"/>
        </dgm:presLayoutVars>
      </dgm:prSet>
      <dgm:spPr>
        <a:prstGeom prst="hexagon">
          <a:avLst/>
        </a:prstGeom>
      </dgm:spPr>
    </dgm:pt>
    <dgm:pt modelId="{93DEF51A-3346-484C-9F28-36007B67F15A}" type="pres">
      <dgm:prSet presAssocID="{27649CF4-CBF7-4B1B-927A-D98045AB422C}" presName="sibTrans" presStyleLbl="sibTrans2D1" presStyleIdx="1" presStyleCnt="3" custScaleX="122823" custLinFactNeighborX="9636"/>
      <dgm:spPr/>
    </dgm:pt>
    <dgm:pt modelId="{3B33414C-9AF2-4A93-91EC-E044EEB14815}" type="pres">
      <dgm:prSet presAssocID="{27649CF4-CBF7-4B1B-927A-D98045AB422C}" presName="connectorText" presStyleLbl="sibTrans2D1" presStyleIdx="1" presStyleCnt="3"/>
      <dgm:spPr/>
    </dgm:pt>
    <dgm:pt modelId="{1D69CEF1-AA20-4AEF-BD47-A42CC6BDECA4}" type="pres">
      <dgm:prSet presAssocID="{5519F310-515D-4767-99CF-DF284B59EA59}" presName="node" presStyleLbl="node1" presStyleIdx="2" presStyleCnt="4" custScaleY="135509" custLinFactNeighborX="-1030">
        <dgm:presLayoutVars>
          <dgm:bulletEnabled val="1"/>
        </dgm:presLayoutVars>
      </dgm:prSet>
      <dgm:spPr>
        <a:prstGeom prst="hexagon">
          <a:avLst/>
        </a:prstGeom>
      </dgm:spPr>
    </dgm:pt>
    <dgm:pt modelId="{719C4EC9-4CF9-4FE4-A3B0-18D9FBC66C38}" type="pres">
      <dgm:prSet presAssocID="{F8F84D4A-0E8A-4BA4-AA97-3885ECC9EA48}" presName="sibTrans" presStyleLbl="sibTrans2D1" presStyleIdx="2" presStyleCnt="3" custScaleX="116227" custLinFactNeighborX="8574"/>
      <dgm:spPr/>
    </dgm:pt>
    <dgm:pt modelId="{B85B686E-8CA5-467B-BF42-7F237A0C7A58}" type="pres">
      <dgm:prSet presAssocID="{F8F84D4A-0E8A-4BA4-AA97-3885ECC9EA48}" presName="connectorText" presStyleLbl="sibTrans2D1" presStyleIdx="2" presStyleCnt="3"/>
      <dgm:spPr/>
    </dgm:pt>
    <dgm:pt modelId="{80EB333E-4940-4577-BB44-D6E16AE9021C}" type="pres">
      <dgm:prSet presAssocID="{90E062F8-EBDA-42CC-8A97-EE1E7C35F69D}" presName="node" presStyleLbl="node1" presStyleIdx="3" presStyleCnt="4" custScaleY="135509" custLinFactNeighborX="2324">
        <dgm:presLayoutVars>
          <dgm:bulletEnabled val="1"/>
        </dgm:presLayoutVars>
      </dgm:prSet>
      <dgm:spPr>
        <a:prstGeom prst="hexagon">
          <a:avLst/>
        </a:prstGeom>
      </dgm:spPr>
    </dgm:pt>
  </dgm:ptLst>
  <dgm:cxnLst>
    <dgm:cxn modelId="{21775411-0274-49D6-B3BF-EE85F455F426}" type="presOf" srcId="{2B7F8CC9-E208-4808-A5E7-350AC8BB4309}" destId="{CA87ACEE-819C-40AA-9606-C072E46E0C5C}" srcOrd="0" destOrd="0" presId="urn:microsoft.com/office/officeart/2005/8/layout/process5"/>
    <dgm:cxn modelId="{DC53A61F-AC6D-415B-8C3B-A502F32A595A}" type="presOf" srcId="{FDC85EA9-FD2F-41BC-8434-82EB4484F704}" destId="{4FC96567-048B-4290-B8BC-A097C055DF3C}" srcOrd="1" destOrd="0" presId="urn:microsoft.com/office/officeart/2005/8/layout/process5"/>
    <dgm:cxn modelId="{42F8B228-BED0-4664-BC4D-3B7B2936BF24}" type="presOf" srcId="{5519F310-515D-4767-99CF-DF284B59EA59}" destId="{1D69CEF1-AA20-4AEF-BD47-A42CC6BDECA4}" srcOrd="0" destOrd="0" presId="urn:microsoft.com/office/officeart/2005/8/layout/process5"/>
    <dgm:cxn modelId="{0DBC9272-475A-4B18-82AD-8038D6D72E13}" type="presOf" srcId="{90E062F8-EBDA-42CC-8A97-EE1E7C35F69D}" destId="{80EB333E-4940-4577-BB44-D6E16AE9021C}" srcOrd="0" destOrd="0" presId="urn:microsoft.com/office/officeart/2005/8/layout/process5"/>
    <dgm:cxn modelId="{B5185194-F6D2-4B83-B2EA-EE2CE61B28EF}" srcId="{2B7F8CC9-E208-4808-A5E7-350AC8BB4309}" destId="{90E062F8-EBDA-42CC-8A97-EE1E7C35F69D}" srcOrd="3" destOrd="0" parTransId="{60A93507-B9D9-4A38-803F-11380BFD90ED}" sibTransId="{12F9840D-3B12-4AA3-B561-569C1CE5F335}"/>
    <dgm:cxn modelId="{DE1C9D9C-2FB3-498D-B5E4-C119CCD7DC1D}" srcId="{2B7F8CC9-E208-4808-A5E7-350AC8BB4309}" destId="{92B7C528-2E46-4A3C-816E-8B617296EA60}" srcOrd="1" destOrd="0" parTransId="{9440A52C-6B84-4B20-9AB9-87C00CED14FA}" sibTransId="{27649CF4-CBF7-4B1B-927A-D98045AB422C}"/>
    <dgm:cxn modelId="{D818129F-DCC7-4AAE-A7AD-8B83D5C42499}" type="presOf" srcId="{92B7C528-2E46-4A3C-816E-8B617296EA60}" destId="{6924537A-BDCD-4337-8B4C-EFFF5ECE84FE}" srcOrd="0" destOrd="0" presId="urn:microsoft.com/office/officeart/2005/8/layout/process5"/>
    <dgm:cxn modelId="{C38F93A0-FAF3-4AF7-91EF-8DE12B86A3AA}" srcId="{2B7F8CC9-E208-4808-A5E7-350AC8BB4309}" destId="{5519F310-515D-4767-99CF-DF284B59EA59}" srcOrd="2" destOrd="0" parTransId="{05B63440-0907-4443-BA8B-53BA618320AA}" sibTransId="{F8F84D4A-0E8A-4BA4-AA97-3885ECC9EA48}"/>
    <dgm:cxn modelId="{A10878A1-91D5-441E-8132-00DC1B13F81E}" type="presOf" srcId="{F8F84D4A-0E8A-4BA4-AA97-3885ECC9EA48}" destId="{B85B686E-8CA5-467B-BF42-7F237A0C7A58}" srcOrd="1" destOrd="0" presId="urn:microsoft.com/office/officeart/2005/8/layout/process5"/>
    <dgm:cxn modelId="{CBACD8A8-277F-4919-9355-81259213B03E}" srcId="{2B7F8CC9-E208-4808-A5E7-350AC8BB4309}" destId="{EE9DDB0C-A88F-49DD-A0A0-A8E44B2C30E8}" srcOrd="0" destOrd="0" parTransId="{E0590E2D-0EE2-4BA6-9466-366D1587498E}" sibTransId="{FDC85EA9-FD2F-41BC-8434-82EB4484F704}"/>
    <dgm:cxn modelId="{D519F4AF-974C-4D76-A626-034B3EC20064}" type="presOf" srcId="{FDC85EA9-FD2F-41BC-8434-82EB4484F704}" destId="{CA84F3B9-25BF-43D2-831B-46D7F755FF65}" srcOrd="0" destOrd="0" presId="urn:microsoft.com/office/officeart/2005/8/layout/process5"/>
    <dgm:cxn modelId="{5F7054B8-4E04-4EC5-97D9-2EBF917AF666}" type="presOf" srcId="{F8F84D4A-0E8A-4BA4-AA97-3885ECC9EA48}" destId="{719C4EC9-4CF9-4FE4-A3B0-18D9FBC66C38}" srcOrd="0" destOrd="0" presId="urn:microsoft.com/office/officeart/2005/8/layout/process5"/>
    <dgm:cxn modelId="{0B7BB8D4-4AB3-47B5-9EEB-65CE26D1188F}" type="presOf" srcId="{EE9DDB0C-A88F-49DD-A0A0-A8E44B2C30E8}" destId="{C8A4FE6D-1CB0-4165-AF42-4E3F483068B4}" srcOrd="0" destOrd="0" presId="urn:microsoft.com/office/officeart/2005/8/layout/process5"/>
    <dgm:cxn modelId="{D2EB03D8-846E-40C8-8F18-586943C6240A}" type="presOf" srcId="{27649CF4-CBF7-4B1B-927A-D98045AB422C}" destId="{93DEF51A-3346-484C-9F28-36007B67F15A}" srcOrd="0" destOrd="0" presId="urn:microsoft.com/office/officeart/2005/8/layout/process5"/>
    <dgm:cxn modelId="{D408C0D9-1484-40B5-94B7-5B402684E540}" type="presOf" srcId="{27649CF4-CBF7-4B1B-927A-D98045AB422C}" destId="{3B33414C-9AF2-4A93-91EC-E044EEB14815}" srcOrd="1" destOrd="0" presId="urn:microsoft.com/office/officeart/2005/8/layout/process5"/>
    <dgm:cxn modelId="{67C94536-A442-4C03-9C06-A8344C9C4ADA}" type="presParOf" srcId="{CA87ACEE-819C-40AA-9606-C072E46E0C5C}" destId="{C8A4FE6D-1CB0-4165-AF42-4E3F483068B4}" srcOrd="0" destOrd="0" presId="urn:microsoft.com/office/officeart/2005/8/layout/process5"/>
    <dgm:cxn modelId="{DAA5E052-67DD-44D5-A33C-724E85D6001E}" type="presParOf" srcId="{CA87ACEE-819C-40AA-9606-C072E46E0C5C}" destId="{CA84F3B9-25BF-43D2-831B-46D7F755FF65}" srcOrd="1" destOrd="0" presId="urn:microsoft.com/office/officeart/2005/8/layout/process5"/>
    <dgm:cxn modelId="{ED43AAC9-5343-4CCF-9A08-AD4E1A99D426}" type="presParOf" srcId="{CA84F3B9-25BF-43D2-831B-46D7F755FF65}" destId="{4FC96567-048B-4290-B8BC-A097C055DF3C}" srcOrd="0" destOrd="0" presId="urn:microsoft.com/office/officeart/2005/8/layout/process5"/>
    <dgm:cxn modelId="{F44B2417-79AD-45F1-ABE7-72B5AE28B61B}" type="presParOf" srcId="{CA87ACEE-819C-40AA-9606-C072E46E0C5C}" destId="{6924537A-BDCD-4337-8B4C-EFFF5ECE84FE}" srcOrd="2" destOrd="0" presId="urn:microsoft.com/office/officeart/2005/8/layout/process5"/>
    <dgm:cxn modelId="{B3E94471-9771-4B97-AFD0-76F2D9BABFAC}" type="presParOf" srcId="{CA87ACEE-819C-40AA-9606-C072E46E0C5C}" destId="{93DEF51A-3346-484C-9F28-36007B67F15A}" srcOrd="3" destOrd="0" presId="urn:microsoft.com/office/officeart/2005/8/layout/process5"/>
    <dgm:cxn modelId="{75C39BDF-2B4F-4687-A4C0-6A27E45ACEDC}" type="presParOf" srcId="{93DEF51A-3346-484C-9F28-36007B67F15A}" destId="{3B33414C-9AF2-4A93-91EC-E044EEB14815}" srcOrd="0" destOrd="0" presId="urn:microsoft.com/office/officeart/2005/8/layout/process5"/>
    <dgm:cxn modelId="{D037682E-3CE3-4EB3-8AEA-F317F37F1ED0}" type="presParOf" srcId="{CA87ACEE-819C-40AA-9606-C072E46E0C5C}" destId="{1D69CEF1-AA20-4AEF-BD47-A42CC6BDECA4}" srcOrd="4" destOrd="0" presId="urn:microsoft.com/office/officeart/2005/8/layout/process5"/>
    <dgm:cxn modelId="{3E3BB8EF-2225-4369-98BE-62DA6900BE1D}" type="presParOf" srcId="{CA87ACEE-819C-40AA-9606-C072E46E0C5C}" destId="{719C4EC9-4CF9-4FE4-A3B0-18D9FBC66C38}" srcOrd="5" destOrd="0" presId="urn:microsoft.com/office/officeart/2005/8/layout/process5"/>
    <dgm:cxn modelId="{0E956267-4699-4224-BB56-B954B226C0FD}" type="presParOf" srcId="{719C4EC9-4CF9-4FE4-A3B0-18D9FBC66C38}" destId="{B85B686E-8CA5-467B-BF42-7F237A0C7A58}" srcOrd="0" destOrd="0" presId="urn:microsoft.com/office/officeart/2005/8/layout/process5"/>
    <dgm:cxn modelId="{DD07D34E-8EE2-4081-97A6-4C1AB2163E23}" type="presParOf" srcId="{CA87ACEE-819C-40AA-9606-C072E46E0C5C}" destId="{80EB333E-4940-4577-BB44-D6E16AE9021C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F8CC9-E208-4808-A5E7-350AC8BB4309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9DDB0C-A88F-49DD-A0A0-A8E44B2C30E8}">
      <dgm:prSet phldrT="[Text]" custT="1"/>
      <dgm:spPr/>
      <dgm:t>
        <a:bodyPr/>
        <a:lstStyle/>
        <a:p>
          <a:pPr algn="ctr">
            <a:spcAft>
              <a:spcPts val="0"/>
            </a:spcAft>
            <a:buNone/>
          </a:pPr>
          <a:r>
            <a:rPr lang="cs-CZ" sz="1400" b="1" dirty="0"/>
            <a:t>19</a:t>
          </a:r>
          <a:r>
            <a:rPr lang="en-US" sz="1400" b="1" dirty="0"/>
            <a:t>97</a:t>
          </a:r>
          <a:endParaRPr lang="cs-CZ" sz="1400" b="1" dirty="0"/>
        </a:p>
        <a:p>
          <a:pPr algn="ctr">
            <a:spcAft>
              <a:spcPts val="0"/>
            </a:spcAft>
            <a:buNone/>
          </a:pPr>
          <a:r>
            <a:rPr lang="en-US" sz="1400" dirty="0"/>
            <a:t>119 mil</a:t>
          </a:r>
          <a:r>
            <a:rPr lang="cs-CZ" sz="1400" dirty="0"/>
            <a:t>. CZK</a:t>
          </a:r>
        </a:p>
      </dgm:t>
    </dgm:pt>
    <dgm:pt modelId="{E0590E2D-0EE2-4BA6-9466-366D1587498E}" type="parTrans" cxnId="{CBACD8A8-277F-4919-9355-81259213B03E}">
      <dgm:prSet/>
      <dgm:spPr/>
      <dgm:t>
        <a:bodyPr/>
        <a:lstStyle/>
        <a:p>
          <a:endParaRPr lang="cs-CZ"/>
        </a:p>
      </dgm:t>
    </dgm:pt>
    <dgm:pt modelId="{FDC85EA9-FD2F-41BC-8434-82EB4484F704}" type="sibTrans" cxnId="{CBACD8A8-277F-4919-9355-81259213B03E}">
      <dgm:prSet/>
      <dgm:spPr/>
      <dgm:t>
        <a:bodyPr/>
        <a:lstStyle/>
        <a:p>
          <a:endParaRPr lang="cs-CZ"/>
        </a:p>
      </dgm:t>
    </dgm:pt>
    <dgm:pt modelId="{5519F310-515D-4767-99CF-DF284B59EA59}">
      <dgm:prSet phldrT="[Text]" custT="1"/>
      <dgm:spPr/>
      <dgm:t>
        <a:bodyPr/>
        <a:lstStyle/>
        <a:p>
          <a:pPr algn="ctr">
            <a:spcAft>
              <a:spcPts val="0"/>
            </a:spcAft>
            <a:buNone/>
          </a:pPr>
          <a:r>
            <a:rPr lang="cs-CZ" sz="1600" b="1" dirty="0"/>
            <a:t>20</a:t>
          </a:r>
          <a:r>
            <a:rPr lang="en-US" sz="1600" b="1" dirty="0"/>
            <a:t>04 </a:t>
          </a:r>
          <a:endParaRPr lang="cs-CZ" sz="1600" b="1" dirty="0"/>
        </a:p>
        <a:p>
          <a:pPr algn="ctr">
            <a:spcAft>
              <a:spcPts val="0"/>
            </a:spcAft>
            <a:buNone/>
          </a:pPr>
          <a:r>
            <a:rPr lang="en-US" sz="1600" dirty="0"/>
            <a:t>191 mil.</a:t>
          </a:r>
          <a:r>
            <a:rPr lang="cs-CZ" sz="1600" dirty="0"/>
            <a:t> CZK</a:t>
          </a:r>
        </a:p>
      </dgm:t>
    </dgm:pt>
    <dgm:pt modelId="{05B63440-0907-4443-BA8B-53BA618320AA}" type="parTrans" cxnId="{C38F93A0-FAF3-4AF7-91EF-8DE12B86A3AA}">
      <dgm:prSet/>
      <dgm:spPr/>
      <dgm:t>
        <a:bodyPr/>
        <a:lstStyle/>
        <a:p>
          <a:endParaRPr lang="cs-CZ"/>
        </a:p>
      </dgm:t>
    </dgm:pt>
    <dgm:pt modelId="{F8F84D4A-0E8A-4BA4-AA97-3885ECC9EA48}" type="sibTrans" cxnId="{C38F93A0-FAF3-4AF7-91EF-8DE12B86A3AA}">
      <dgm:prSet/>
      <dgm:spPr/>
      <dgm:t>
        <a:bodyPr/>
        <a:lstStyle/>
        <a:p>
          <a:endParaRPr lang="cs-CZ"/>
        </a:p>
      </dgm:t>
    </dgm:pt>
    <dgm:pt modelId="{6D6280FF-D076-4091-BE6F-35D1C0FB497B}">
      <dgm:prSet phldrT="[Text]" custT="1"/>
      <dgm:spPr/>
      <dgm:t>
        <a:bodyPr/>
        <a:lstStyle/>
        <a:p>
          <a:pPr algn="ctr">
            <a:spcAft>
              <a:spcPts val="0"/>
            </a:spcAft>
            <a:buNone/>
          </a:pPr>
          <a:r>
            <a:rPr lang="cs-CZ" sz="1800" b="1" dirty="0"/>
            <a:t>20</a:t>
          </a:r>
          <a:r>
            <a:rPr lang="en-US" sz="1800" b="1" dirty="0"/>
            <a:t>14 </a:t>
          </a:r>
          <a:endParaRPr lang="cs-CZ" sz="1800" b="1" dirty="0"/>
        </a:p>
        <a:p>
          <a:pPr algn="ctr">
            <a:spcAft>
              <a:spcPts val="0"/>
            </a:spcAft>
            <a:buNone/>
          </a:pPr>
          <a:r>
            <a:rPr lang="en-US" sz="1800" dirty="0"/>
            <a:t>254 mil.</a:t>
          </a:r>
          <a:r>
            <a:rPr lang="cs-CZ" sz="1800" dirty="0"/>
            <a:t> CZK</a:t>
          </a:r>
        </a:p>
      </dgm:t>
    </dgm:pt>
    <dgm:pt modelId="{36A64854-4BAA-404A-9EED-749ED2C0FF52}" type="parTrans" cxnId="{34B39FB4-46D6-4A77-B7F1-A5260F41D8C5}">
      <dgm:prSet/>
      <dgm:spPr/>
      <dgm:t>
        <a:bodyPr/>
        <a:lstStyle/>
        <a:p>
          <a:endParaRPr lang="cs-CZ"/>
        </a:p>
      </dgm:t>
    </dgm:pt>
    <dgm:pt modelId="{2454E20B-E552-4D57-983E-4E85FD48F885}" type="sibTrans" cxnId="{34B39FB4-46D6-4A77-B7F1-A5260F41D8C5}">
      <dgm:prSet/>
      <dgm:spPr/>
      <dgm:t>
        <a:bodyPr/>
        <a:lstStyle/>
        <a:p>
          <a:endParaRPr lang="cs-CZ"/>
        </a:p>
      </dgm:t>
    </dgm:pt>
    <dgm:pt modelId="{B721B480-BF24-4BE9-A9D0-54C21A148322}">
      <dgm:prSet phldrT="[Text]" custT="1"/>
      <dgm:spPr/>
      <dgm:t>
        <a:bodyPr/>
        <a:lstStyle/>
        <a:p>
          <a:pPr algn="ctr">
            <a:spcAft>
              <a:spcPts val="0"/>
            </a:spcAft>
            <a:buNone/>
          </a:pPr>
          <a:r>
            <a:rPr lang="cs-CZ" sz="2000" b="1" dirty="0"/>
            <a:t>20</a:t>
          </a:r>
          <a:r>
            <a:rPr lang="en-US" sz="2000" b="1" dirty="0"/>
            <a:t>25 </a:t>
          </a:r>
          <a:endParaRPr lang="cs-CZ" sz="2000" b="1" dirty="0"/>
        </a:p>
        <a:p>
          <a:pPr algn="ctr">
            <a:spcAft>
              <a:spcPts val="0"/>
            </a:spcAft>
            <a:buNone/>
          </a:pPr>
          <a:r>
            <a:rPr lang="en-US" sz="2000" dirty="0"/>
            <a:t>360 mil. CZK</a:t>
          </a:r>
          <a:endParaRPr lang="cs-CZ" sz="2000" dirty="0"/>
        </a:p>
      </dgm:t>
    </dgm:pt>
    <dgm:pt modelId="{0BB61622-AC8A-49FB-8359-3A55E3B14F5B}" type="parTrans" cxnId="{8B7A7D45-EC7C-4CA5-90BA-62BE3E268083}">
      <dgm:prSet/>
      <dgm:spPr/>
      <dgm:t>
        <a:bodyPr/>
        <a:lstStyle/>
        <a:p>
          <a:endParaRPr lang="cs-CZ"/>
        </a:p>
      </dgm:t>
    </dgm:pt>
    <dgm:pt modelId="{4583ABF7-5FB7-4EB5-BAB2-331A6C631F3B}" type="sibTrans" cxnId="{8B7A7D45-EC7C-4CA5-90BA-62BE3E268083}">
      <dgm:prSet/>
      <dgm:spPr/>
      <dgm:t>
        <a:bodyPr/>
        <a:lstStyle/>
        <a:p>
          <a:endParaRPr lang="cs-CZ"/>
        </a:p>
      </dgm:t>
    </dgm:pt>
    <dgm:pt modelId="{15D21451-3D8B-4089-9F76-9A74F9C1EA3B}" type="pres">
      <dgm:prSet presAssocID="{2B7F8CC9-E208-4808-A5E7-350AC8BB4309}" presName="arrowDiagram" presStyleCnt="0">
        <dgm:presLayoutVars>
          <dgm:chMax val="5"/>
          <dgm:dir/>
          <dgm:resizeHandles val="exact"/>
        </dgm:presLayoutVars>
      </dgm:prSet>
      <dgm:spPr/>
    </dgm:pt>
    <dgm:pt modelId="{5049AAD1-141B-425C-8E1E-391397B1C534}" type="pres">
      <dgm:prSet presAssocID="{2B7F8CC9-E208-4808-A5E7-350AC8BB4309}" presName="arrow" presStyleLbl="bgShp" presStyleIdx="0" presStyleCnt="1" custAng="3694997" custFlipVert="1" custScaleX="84150" custScaleY="88576" custLinFactNeighborX="1738" custLinFactNeighborY="-8784"/>
      <dgm:spPr>
        <a:solidFill>
          <a:schemeClr val="tx1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B2A1BA6-2E55-49E3-9758-17B329BC7ACF}" type="pres">
      <dgm:prSet presAssocID="{2B7F8CC9-E208-4808-A5E7-350AC8BB4309}" presName="arrowDiagram4" presStyleCnt="0"/>
      <dgm:spPr/>
    </dgm:pt>
    <dgm:pt modelId="{065A6E53-4933-4B98-A2FE-8FC708B0594E}" type="pres">
      <dgm:prSet presAssocID="{EE9DDB0C-A88F-49DD-A0A0-A8E44B2C30E8}" presName="bullet4a" presStyleLbl="node1" presStyleIdx="0" presStyleCnt="4" custScaleX="124818" custScaleY="124815" custLinFactX="300000" custLinFactY="100000" custLinFactNeighborX="320111" custLinFactNeighborY="123535"/>
      <dgm:spPr/>
    </dgm:pt>
    <dgm:pt modelId="{09CDC93F-923A-4CC5-84EB-F5AE2B1C6FD2}" type="pres">
      <dgm:prSet presAssocID="{EE9DDB0C-A88F-49DD-A0A0-A8E44B2C30E8}" presName="textBox4a" presStyleLbl="revTx" presStyleIdx="0" presStyleCnt="4" custScaleX="157957" custScaleY="70408" custLinFactNeighborX="15207" custLinFactNeighborY="-59997">
        <dgm:presLayoutVars>
          <dgm:bulletEnabled val="1"/>
        </dgm:presLayoutVars>
      </dgm:prSet>
      <dgm:spPr/>
    </dgm:pt>
    <dgm:pt modelId="{D83CB2E9-72F8-4FE9-9364-A0B2D603151E}" type="pres">
      <dgm:prSet presAssocID="{5519F310-515D-4767-99CF-DF284B59EA59}" presName="bullet4b" presStyleLbl="node1" presStyleIdx="1" presStyleCnt="4" custFlipHor="1" custScaleX="117642" custScaleY="117642" custLinFactX="200000" custLinFactY="100000" custLinFactNeighborX="236930" custLinFactNeighborY="141304"/>
      <dgm:spPr/>
    </dgm:pt>
    <dgm:pt modelId="{E8C36DE1-70A5-46A6-B6A1-8B9BD8395F59}" type="pres">
      <dgm:prSet presAssocID="{5519F310-515D-4767-99CF-DF284B59EA59}" presName="textBox4b" presStyleLbl="revTx" presStyleIdx="1" presStyleCnt="4" custScaleY="45988" custLinFactNeighborX="77676" custLinFactNeighborY="11942">
        <dgm:presLayoutVars>
          <dgm:bulletEnabled val="1"/>
        </dgm:presLayoutVars>
      </dgm:prSet>
      <dgm:spPr/>
    </dgm:pt>
    <dgm:pt modelId="{6B9A53ED-CFC9-4EE6-BBCB-2C3EC6C7D1D7}" type="pres">
      <dgm:prSet presAssocID="{6D6280FF-D076-4091-BE6F-35D1C0FB497B}" presName="bullet4c" presStyleLbl="node1" presStyleIdx="2" presStyleCnt="4" custScaleX="115843" custScaleY="115501" custLinFactX="100000" custLinFactY="10652" custLinFactNeighborX="147026" custLinFactNeighborY="100000"/>
      <dgm:spPr/>
    </dgm:pt>
    <dgm:pt modelId="{7FB02545-1590-4BD2-A2CD-CD2CC4991487}" type="pres">
      <dgm:prSet presAssocID="{6D6280FF-D076-4091-BE6F-35D1C0FB497B}" presName="textBox4c" presStyleLbl="revTx" presStyleIdx="2" presStyleCnt="4" custScaleX="148793" custScaleY="19385" custLinFactNeighborX="66260" custLinFactNeighborY="-21637">
        <dgm:presLayoutVars>
          <dgm:bulletEnabled val="1"/>
        </dgm:presLayoutVars>
      </dgm:prSet>
      <dgm:spPr/>
    </dgm:pt>
    <dgm:pt modelId="{0A794C6C-6F49-4898-BB73-9F827382B07C}" type="pres">
      <dgm:prSet presAssocID="{B721B480-BF24-4BE9-A9D0-54C21A148322}" presName="bullet4d" presStyleLbl="node1" presStyleIdx="3" presStyleCnt="4" custLinFactNeighborX="48365" custLinFactNeighborY="-52047"/>
      <dgm:spPr/>
    </dgm:pt>
    <dgm:pt modelId="{49C4D08A-DF6A-4AFE-BD72-8E3A5130438E}" type="pres">
      <dgm:prSet presAssocID="{B721B480-BF24-4BE9-A9D0-54C21A148322}" presName="textBox4d" presStyleLbl="revTx" presStyleIdx="3" presStyleCnt="4" custScaleX="224078" custScaleY="22553" custLinFactNeighborX="44214" custLinFactNeighborY="-43433">
        <dgm:presLayoutVars>
          <dgm:bulletEnabled val="1"/>
        </dgm:presLayoutVars>
      </dgm:prSet>
      <dgm:spPr/>
    </dgm:pt>
  </dgm:ptLst>
  <dgm:cxnLst>
    <dgm:cxn modelId="{6152362A-407E-4307-A636-166242EDBAE9}" type="presOf" srcId="{2B7F8CC9-E208-4808-A5E7-350AC8BB4309}" destId="{15D21451-3D8B-4089-9F76-9A74F9C1EA3B}" srcOrd="0" destOrd="0" presId="urn:microsoft.com/office/officeart/2005/8/layout/arrow2"/>
    <dgm:cxn modelId="{0B7EB02A-86A6-4E88-BA61-6DE5AFD745C8}" type="presOf" srcId="{B721B480-BF24-4BE9-A9D0-54C21A148322}" destId="{49C4D08A-DF6A-4AFE-BD72-8E3A5130438E}" srcOrd="0" destOrd="0" presId="urn:microsoft.com/office/officeart/2005/8/layout/arrow2"/>
    <dgm:cxn modelId="{0D081830-6ACA-4304-9122-EE39EC859CF1}" type="presOf" srcId="{EE9DDB0C-A88F-49DD-A0A0-A8E44B2C30E8}" destId="{09CDC93F-923A-4CC5-84EB-F5AE2B1C6FD2}" srcOrd="0" destOrd="0" presId="urn:microsoft.com/office/officeart/2005/8/layout/arrow2"/>
    <dgm:cxn modelId="{8B7A7D45-EC7C-4CA5-90BA-62BE3E268083}" srcId="{2B7F8CC9-E208-4808-A5E7-350AC8BB4309}" destId="{B721B480-BF24-4BE9-A9D0-54C21A148322}" srcOrd="3" destOrd="0" parTransId="{0BB61622-AC8A-49FB-8359-3A55E3B14F5B}" sibTransId="{4583ABF7-5FB7-4EB5-BAB2-331A6C631F3B}"/>
    <dgm:cxn modelId="{C38F93A0-FAF3-4AF7-91EF-8DE12B86A3AA}" srcId="{2B7F8CC9-E208-4808-A5E7-350AC8BB4309}" destId="{5519F310-515D-4767-99CF-DF284B59EA59}" srcOrd="1" destOrd="0" parTransId="{05B63440-0907-4443-BA8B-53BA618320AA}" sibTransId="{F8F84D4A-0E8A-4BA4-AA97-3885ECC9EA48}"/>
    <dgm:cxn modelId="{CBACD8A8-277F-4919-9355-81259213B03E}" srcId="{2B7F8CC9-E208-4808-A5E7-350AC8BB4309}" destId="{EE9DDB0C-A88F-49DD-A0A0-A8E44B2C30E8}" srcOrd="0" destOrd="0" parTransId="{E0590E2D-0EE2-4BA6-9466-366D1587498E}" sibTransId="{FDC85EA9-FD2F-41BC-8434-82EB4484F704}"/>
    <dgm:cxn modelId="{34B39FB4-46D6-4A77-B7F1-A5260F41D8C5}" srcId="{2B7F8CC9-E208-4808-A5E7-350AC8BB4309}" destId="{6D6280FF-D076-4091-BE6F-35D1C0FB497B}" srcOrd="2" destOrd="0" parTransId="{36A64854-4BAA-404A-9EED-749ED2C0FF52}" sibTransId="{2454E20B-E552-4D57-983E-4E85FD48F885}"/>
    <dgm:cxn modelId="{C6751FE3-9699-4A3D-B823-B875CBBE2E9B}" type="presOf" srcId="{6D6280FF-D076-4091-BE6F-35D1C0FB497B}" destId="{7FB02545-1590-4BD2-A2CD-CD2CC4991487}" srcOrd="0" destOrd="0" presId="urn:microsoft.com/office/officeart/2005/8/layout/arrow2"/>
    <dgm:cxn modelId="{AC070CFB-8A3A-4470-B2C6-954FEA244992}" type="presOf" srcId="{5519F310-515D-4767-99CF-DF284B59EA59}" destId="{E8C36DE1-70A5-46A6-B6A1-8B9BD8395F59}" srcOrd="0" destOrd="0" presId="urn:microsoft.com/office/officeart/2005/8/layout/arrow2"/>
    <dgm:cxn modelId="{45E2ECEE-1C57-47CB-B8AE-CAE9D39614F2}" type="presParOf" srcId="{15D21451-3D8B-4089-9F76-9A74F9C1EA3B}" destId="{5049AAD1-141B-425C-8E1E-391397B1C534}" srcOrd="0" destOrd="0" presId="urn:microsoft.com/office/officeart/2005/8/layout/arrow2"/>
    <dgm:cxn modelId="{318D6AAF-D203-4CAE-92E4-0AFC17D5BDA3}" type="presParOf" srcId="{15D21451-3D8B-4089-9F76-9A74F9C1EA3B}" destId="{0B2A1BA6-2E55-49E3-9758-17B329BC7ACF}" srcOrd="1" destOrd="0" presId="urn:microsoft.com/office/officeart/2005/8/layout/arrow2"/>
    <dgm:cxn modelId="{903F7D3D-158A-4942-A7A7-35A71837B0C0}" type="presParOf" srcId="{0B2A1BA6-2E55-49E3-9758-17B329BC7ACF}" destId="{065A6E53-4933-4B98-A2FE-8FC708B0594E}" srcOrd="0" destOrd="0" presId="urn:microsoft.com/office/officeart/2005/8/layout/arrow2"/>
    <dgm:cxn modelId="{ACBB935F-2468-42D0-91B0-3BEBEF92A4B8}" type="presParOf" srcId="{0B2A1BA6-2E55-49E3-9758-17B329BC7ACF}" destId="{09CDC93F-923A-4CC5-84EB-F5AE2B1C6FD2}" srcOrd="1" destOrd="0" presId="urn:microsoft.com/office/officeart/2005/8/layout/arrow2"/>
    <dgm:cxn modelId="{441634E5-1E6D-4961-A938-B90782E1DAE3}" type="presParOf" srcId="{0B2A1BA6-2E55-49E3-9758-17B329BC7ACF}" destId="{D83CB2E9-72F8-4FE9-9364-A0B2D603151E}" srcOrd="2" destOrd="0" presId="urn:microsoft.com/office/officeart/2005/8/layout/arrow2"/>
    <dgm:cxn modelId="{A5026764-8493-4E41-8252-89A0E0174528}" type="presParOf" srcId="{0B2A1BA6-2E55-49E3-9758-17B329BC7ACF}" destId="{E8C36DE1-70A5-46A6-B6A1-8B9BD8395F59}" srcOrd="3" destOrd="0" presId="urn:microsoft.com/office/officeart/2005/8/layout/arrow2"/>
    <dgm:cxn modelId="{09DE953A-25DE-48A3-9259-292EB1A3AB60}" type="presParOf" srcId="{0B2A1BA6-2E55-49E3-9758-17B329BC7ACF}" destId="{6B9A53ED-CFC9-4EE6-BBCB-2C3EC6C7D1D7}" srcOrd="4" destOrd="0" presId="urn:microsoft.com/office/officeart/2005/8/layout/arrow2"/>
    <dgm:cxn modelId="{4E2BCC8E-AF5B-4829-B7F9-89979BE9F9CB}" type="presParOf" srcId="{0B2A1BA6-2E55-49E3-9758-17B329BC7ACF}" destId="{7FB02545-1590-4BD2-A2CD-CD2CC4991487}" srcOrd="5" destOrd="0" presId="urn:microsoft.com/office/officeart/2005/8/layout/arrow2"/>
    <dgm:cxn modelId="{C331481D-E76C-40AC-851E-3FBE344634CB}" type="presParOf" srcId="{0B2A1BA6-2E55-49E3-9758-17B329BC7ACF}" destId="{0A794C6C-6F49-4898-BB73-9F827382B07C}" srcOrd="6" destOrd="0" presId="urn:microsoft.com/office/officeart/2005/8/layout/arrow2"/>
    <dgm:cxn modelId="{949E1884-DFE4-439F-8938-901B7E0EE49A}" type="presParOf" srcId="{0B2A1BA6-2E55-49E3-9758-17B329BC7ACF}" destId="{49C4D08A-DF6A-4AFE-BD72-8E3A5130438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DE082E-A325-4094-8498-3B0CE734E064}" type="doc">
      <dgm:prSet loTypeId="urn:microsoft.com/office/officeart/2005/8/layout/cycle3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831E4179-5470-45AA-8436-CF742037DF13}">
      <dgm:prSet phldrT="[Text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200" b="1" dirty="0" err="1"/>
            <a:t>Strong</a:t>
          </a:r>
          <a:r>
            <a:rPr lang="cs-CZ" sz="1200" b="1" dirty="0"/>
            <a:t> R&amp;D</a:t>
          </a:r>
        </a:p>
      </dgm:t>
    </dgm:pt>
    <dgm:pt modelId="{E67850A0-76C6-42D4-AFE1-9F0A24EE41BC}" type="parTrans" cxnId="{14634ECB-79E8-40DE-AA20-AF6804B6795C}">
      <dgm:prSet/>
      <dgm:spPr/>
      <dgm:t>
        <a:bodyPr/>
        <a:lstStyle/>
        <a:p>
          <a:endParaRPr lang="cs-CZ"/>
        </a:p>
      </dgm:t>
    </dgm:pt>
    <dgm:pt modelId="{860CDEB6-F2B8-4191-8CA8-8A21B484584D}" type="sibTrans" cxnId="{14634ECB-79E8-40DE-AA20-AF6804B6795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cs-CZ"/>
        </a:p>
      </dgm:t>
    </dgm:pt>
    <dgm:pt modelId="{ACBAFDC9-06B6-4B02-B5CC-74E20814ACF1}">
      <dgm:prSet phldrT="[Text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200" b="1" dirty="0" err="1"/>
            <a:t>Kilolab</a:t>
          </a:r>
          <a:r>
            <a:rPr lang="cs-CZ" sz="1200" b="1" dirty="0"/>
            <a:t>    500 m</a:t>
          </a:r>
          <a:r>
            <a:rPr lang="cs-CZ" sz="1200" b="1" baseline="30000" dirty="0"/>
            <a:t>2</a:t>
          </a:r>
        </a:p>
      </dgm:t>
    </dgm:pt>
    <dgm:pt modelId="{9CB08788-EF32-468E-AD52-7E5F49B2BB84}" type="parTrans" cxnId="{D731F76C-620E-4A2A-BE19-838DE5D9FBE4}">
      <dgm:prSet/>
      <dgm:spPr/>
      <dgm:t>
        <a:bodyPr/>
        <a:lstStyle/>
        <a:p>
          <a:endParaRPr lang="cs-CZ"/>
        </a:p>
      </dgm:t>
    </dgm:pt>
    <dgm:pt modelId="{4BEC02B9-2EE9-490F-A184-6E7105039AAB}" type="sibTrans" cxnId="{D731F76C-620E-4A2A-BE19-838DE5D9FBE4}">
      <dgm:prSet/>
      <dgm:spPr/>
      <dgm:t>
        <a:bodyPr/>
        <a:lstStyle/>
        <a:p>
          <a:endParaRPr lang="cs-CZ"/>
        </a:p>
      </dgm:t>
    </dgm:pt>
    <dgm:pt modelId="{4EF40407-60BF-42EF-8E07-A4A1C397B260}">
      <dgm:prSet phldrT="[Text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200" b="1" dirty="0" err="1"/>
            <a:t>Starting</a:t>
          </a:r>
          <a:r>
            <a:rPr lang="cs-CZ" sz="1200" b="1" dirty="0"/>
            <a:t> </a:t>
          </a:r>
          <a:r>
            <a:rPr lang="cs-CZ" sz="1200" b="1" dirty="0" err="1"/>
            <a:t>material</a:t>
          </a:r>
          <a:r>
            <a:rPr lang="cs-CZ" sz="1200" b="1" dirty="0"/>
            <a:t> </a:t>
          </a:r>
          <a:r>
            <a:rPr lang="cs-CZ" sz="1200" b="1" dirty="0" err="1"/>
            <a:t>production</a:t>
          </a:r>
          <a:r>
            <a:rPr lang="cs-CZ" sz="1200" b="1" dirty="0"/>
            <a:t> 120 m</a:t>
          </a:r>
          <a:r>
            <a:rPr lang="cs-CZ" sz="1200" b="1" baseline="30000" dirty="0"/>
            <a:t>3</a:t>
          </a:r>
        </a:p>
      </dgm:t>
    </dgm:pt>
    <dgm:pt modelId="{205BF33A-DC85-4C06-B16C-5CAD905758B7}" type="parTrans" cxnId="{B3EC892F-E399-44FB-97DF-A414AEC3C88B}">
      <dgm:prSet/>
      <dgm:spPr/>
      <dgm:t>
        <a:bodyPr/>
        <a:lstStyle/>
        <a:p>
          <a:endParaRPr lang="cs-CZ"/>
        </a:p>
      </dgm:t>
    </dgm:pt>
    <dgm:pt modelId="{F80B4548-C76E-4EF6-8A66-67FB3524C185}" type="sibTrans" cxnId="{B3EC892F-E399-44FB-97DF-A414AEC3C88B}">
      <dgm:prSet/>
      <dgm:spPr/>
      <dgm:t>
        <a:bodyPr/>
        <a:lstStyle/>
        <a:p>
          <a:endParaRPr lang="cs-CZ"/>
        </a:p>
      </dgm:t>
    </dgm:pt>
    <dgm:pt modelId="{2EECE70F-0AF7-4487-B5F7-7B246F339FBD}">
      <dgm:prSet phldrT="[Text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200" b="1" dirty="0" err="1"/>
            <a:t>Advance</a:t>
          </a:r>
          <a:r>
            <a:rPr lang="cs-CZ" sz="1200" b="1" dirty="0"/>
            <a:t> </a:t>
          </a:r>
          <a:r>
            <a:rPr lang="cs-CZ" sz="1200" b="1" dirty="0" err="1"/>
            <a:t>material</a:t>
          </a:r>
          <a:r>
            <a:rPr lang="cs-CZ" sz="1200" b="1" dirty="0"/>
            <a:t> </a:t>
          </a:r>
          <a:r>
            <a:rPr lang="cs-CZ" sz="1200" b="1" dirty="0" err="1"/>
            <a:t>production</a:t>
          </a:r>
          <a:r>
            <a:rPr lang="cs-CZ" sz="1200" b="1" dirty="0"/>
            <a:t> 40 m</a:t>
          </a:r>
          <a:r>
            <a:rPr lang="cs-CZ" sz="1200" b="1" baseline="30000" dirty="0"/>
            <a:t>3</a:t>
          </a:r>
        </a:p>
      </dgm:t>
    </dgm:pt>
    <dgm:pt modelId="{07B81253-5DA5-4ADC-B5C6-346F62F421F2}" type="parTrans" cxnId="{57DE92F2-440B-47DC-93B1-CC72E327BBAA}">
      <dgm:prSet/>
      <dgm:spPr/>
      <dgm:t>
        <a:bodyPr/>
        <a:lstStyle/>
        <a:p>
          <a:endParaRPr lang="cs-CZ"/>
        </a:p>
      </dgm:t>
    </dgm:pt>
    <dgm:pt modelId="{EF9719CD-7BC1-4E9D-8A0D-3097DD4A23FD}" type="sibTrans" cxnId="{57DE92F2-440B-47DC-93B1-CC72E327BBAA}">
      <dgm:prSet/>
      <dgm:spPr/>
      <dgm:t>
        <a:bodyPr/>
        <a:lstStyle/>
        <a:p>
          <a:endParaRPr lang="cs-CZ"/>
        </a:p>
      </dgm:t>
    </dgm:pt>
    <dgm:pt modelId="{0B0A40FB-1994-4A0C-A531-5BE14D3FB5F6}">
      <dgm:prSet phldrT="[Text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200" b="1" dirty="0"/>
            <a:t>GMP unit </a:t>
          </a:r>
          <a:r>
            <a:rPr lang="cs-CZ" sz="1200" b="1" dirty="0" err="1"/>
            <a:t>class</a:t>
          </a:r>
          <a:r>
            <a:rPr lang="cs-CZ" sz="1200" b="1" dirty="0"/>
            <a:t> D</a:t>
          </a:r>
        </a:p>
      </dgm:t>
    </dgm:pt>
    <dgm:pt modelId="{BE7F740A-B1BD-4D0F-BD6C-CD4C107E4F5E}" type="parTrans" cxnId="{059A0F01-613A-4994-9847-760E27C66835}">
      <dgm:prSet/>
      <dgm:spPr/>
      <dgm:t>
        <a:bodyPr/>
        <a:lstStyle/>
        <a:p>
          <a:endParaRPr lang="cs-CZ"/>
        </a:p>
      </dgm:t>
    </dgm:pt>
    <dgm:pt modelId="{3246E844-E7D2-4057-A444-5C6E59919FDD}" type="sibTrans" cxnId="{059A0F01-613A-4994-9847-760E27C66835}">
      <dgm:prSet/>
      <dgm:spPr/>
      <dgm:t>
        <a:bodyPr/>
        <a:lstStyle/>
        <a:p>
          <a:endParaRPr lang="cs-CZ"/>
        </a:p>
      </dgm:t>
    </dgm:pt>
    <dgm:pt modelId="{A32213D5-8837-499B-A0EA-B10D6B36FEA7}">
      <dgm:prSet phldrT="[Text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200" b="1" dirty="0" err="1"/>
            <a:t>Analytics</a:t>
          </a:r>
          <a:r>
            <a:rPr lang="cs-CZ" sz="1200" b="1" dirty="0"/>
            <a:t> </a:t>
          </a:r>
        </a:p>
        <a:p>
          <a:r>
            <a:rPr lang="cs-CZ" sz="1200" b="1" dirty="0"/>
            <a:t>and </a:t>
          </a:r>
          <a:r>
            <a:rPr lang="cs-CZ" sz="1200" b="1" dirty="0" err="1"/>
            <a:t>toxicology</a:t>
          </a:r>
          <a:endParaRPr lang="cs-CZ" sz="1200" b="1" dirty="0"/>
        </a:p>
      </dgm:t>
    </dgm:pt>
    <dgm:pt modelId="{8A830CA4-A09C-4872-A1D4-F293A3564CBC}" type="parTrans" cxnId="{DAD447DA-A725-41E8-BBFD-74202C3B2453}">
      <dgm:prSet/>
      <dgm:spPr/>
      <dgm:t>
        <a:bodyPr/>
        <a:lstStyle/>
        <a:p>
          <a:endParaRPr lang="cs-CZ"/>
        </a:p>
      </dgm:t>
    </dgm:pt>
    <dgm:pt modelId="{C8192D47-75A0-4E0C-B523-BA7AC847A52B}" type="sibTrans" cxnId="{DAD447DA-A725-41E8-BBFD-74202C3B2453}">
      <dgm:prSet/>
      <dgm:spPr/>
      <dgm:t>
        <a:bodyPr/>
        <a:lstStyle/>
        <a:p>
          <a:endParaRPr lang="cs-CZ"/>
        </a:p>
      </dgm:t>
    </dgm:pt>
    <dgm:pt modelId="{13FED8A5-7C7D-4690-8188-489D479587F8}" type="pres">
      <dgm:prSet presAssocID="{65DE082E-A325-4094-8498-3B0CE734E064}" presName="Name0" presStyleCnt="0">
        <dgm:presLayoutVars>
          <dgm:dir/>
          <dgm:resizeHandles val="exact"/>
        </dgm:presLayoutVars>
      </dgm:prSet>
      <dgm:spPr/>
    </dgm:pt>
    <dgm:pt modelId="{622BEBBC-9D39-41D7-AA30-405A1C43B3E8}" type="pres">
      <dgm:prSet presAssocID="{65DE082E-A325-4094-8498-3B0CE734E064}" presName="cycle" presStyleCnt="0"/>
      <dgm:spPr/>
    </dgm:pt>
    <dgm:pt modelId="{875884CB-AFA1-4E3D-B9FF-2E21774E8E6B}" type="pres">
      <dgm:prSet presAssocID="{831E4179-5470-45AA-8436-CF742037DF13}" presName="nodeFirstNode" presStyleLbl="node1" presStyleIdx="0" presStyleCnt="6" custScaleY="167978" custRadScaleRad="100778" custRadScaleInc="-13852">
        <dgm:presLayoutVars>
          <dgm:bulletEnabled val="1"/>
        </dgm:presLayoutVars>
      </dgm:prSet>
      <dgm:spPr>
        <a:prstGeom prst="hexagon">
          <a:avLst/>
        </a:prstGeom>
      </dgm:spPr>
    </dgm:pt>
    <dgm:pt modelId="{474F3ADC-29DD-450C-82FC-E2D670B68228}" type="pres">
      <dgm:prSet presAssocID="{860CDEB6-F2B8-4191-8CA8-8A21B484584D}" presName="sibTransFirstNode" presStyleLbl="bgShp" presStyleIdx="0" presStyleCnt="1" custScaleX="115538" custLinFactNeighborX="2766" custLinFactNeighborY="109"/>
      <dgm:spPr/>
    </dgm:pt>
    <dgm:pt modelId="{8C2ACAAA-12B2-49E8-9EEC-364720428883}" type="pres">
      <dgm:prSet presAssocID="{ACBAFDC9-06B6-4B02-B5CC-74E20814ACF1}" presName="nodeFollowingNodes" presStyleLbl="node1" presStyleIdx="1" presStyleCnt="6" custScaleY="168057">
        <dgm:presLayoutVars>
          <dgm:bulletEnabled val="1"/>
        </dgm:presLayoutVars>
      </dgm:prSet>
      <dgm:spPr>
        <a:prstGeom prst="hexagon">
          <a:avLst/>
        </a:prstGeom>
      </dgm:spPr>
    </dgm:pt>
    <dgm:pt modelId="{379258DC-515B-4096-B5B5-A86FACC1EB5D}" type="pres">
      <dgm:prSet presAssocID="{4EF40407-60BF-42EF-8E07-A4A1C397B260}" presName="nodeFollowingNodes" presStyleLbl="node1" presStyleIdx="2" presStyleCnt="6" custScaleY="168057">
        <dgm:presLayoutVars>
          <dgm:bulletEnabled val="1"/>
        </dgm:presLayoutVars>
      </dgm:prSet>
      <dgm:spPr>
        <a:prstGeom prst="hexagon">
          <a:avLst/>
        </a:prstGeom>
      </dgm:spPr>
    </dgm:pt>
    <dgm:pt modelId="{26583531-C4D3-403D-BFED-467FC44451B9}" type="pres">
      <dgm:prSet presAssocID="{2EECE70F-0AF7-4487-B5F7-7B246F339FBD}" presName="nodeFollowingNodes" presStyleLbl="node1" presStyleIdx="3" presStyleCnt="6" custScaleY="168057">
        <dgm:presLayoutVars>
          <dgm:bulletEnabled val="1"/>
        </dgm:presLayoutVars>
      </dgm:prSet>
      <dgm:spPr>
        <a:prstGeom prst="hexagon">
          <a:avLst/>
        </a:prstGeom>
      </dgm:spPr>
    </dgm:pt>
    <dgm:pt modelId="{9CE15746-158D-46C7-AB3D-199BD26BE72B}" type="pres">
      <dgm:prSet presAssocID="{0B0A40FB-1994-4A0C-A531-5BE14D3FB5F6}" presName="nodeFollowingNodes" presStyleLbl="node1" presStyleIdx="4" presStyleCnt="6" custScaleY="168057">
        <dgm:presLayoutVars>
          <dgm:bulletEnabled val="1"/>
        </dgm:presLayoutVars>
      </dgm:prSet>
      <dgm:spPr>
        <a:prstGeom prst="hexagon">
          <a:avLst/>
        </a:prstGeom>
      </dgm:spPr>
    </dgm:pt>
    <dgm:pt modelId="{028FA27B-0553-4FED-8D4E-1A266B54B4C9}" type="pres">
      <dgm:prSet presAssocID="{A32213D5-8837-499B-A0EA-B10D6B36FEA7}" presName="nodeFollowingNodes" presStyleLbl="node1" presStyleIdx="5" presStyleCnt="6" custScaleY="168057" custRadScaleRad="114516" custRadScaleInc="143">
        <dgm:presLayoutVars>
          <dgm:bulletEnabled val="1"/>
        </dgm:presLayoutVars>
      </dgm:prSet>
      <dgm:spPr>
        <a:prstGeom prst="hexagon">
          <a:avLst/>
        </a:prstGeom>
      </dgm:spPr>
    </dgm:pt>
  </dgm:ptLst>
  <dgm:cxnLst>
    <dgm:cxn modelId="{059A0F01-613A-4994-9847-760E27C66835}" srcId="{65DE082E-A325-4094-8498-3B0CE734E064}" destId="{0B0A40FB-1994-4A0C-A531-5BE14D3FB5F6}" srcOrd="4" destOrd="0" parTransId="{BE7F740A-B1BD-4D0F-BD6C-CD4C107E4F5E}" sibTransId="{3246E844-E7D2-4057-A444-5C6E59919FDD}"/>
    <dgm:cxn modelId="{B3EC892F-E399-44FB-97DF-A414AEC3C88B}" srcId="{65DE082E-A325-4094-8498-3B0CE734E064}" destId="{4EF40407-60BF-42EF-8E07-A4A1C397B260}" srcOrd="2" destOrd="0" parTransId="{205BF33A-DC85-4C06-B16C-5CAD905758B7}" sibTransId="{F80B4548-C76E-4EF6-8A66-67FB3524C185}"/>
    <dgm:cxn modelId="{7226D549-0289-4B70-82DB-77E6ECC8FB8E}" type="presOf" srcId="{ACBAFDC9-06B6-4B02-B5CC-74E20814ACF1}" destId="{8C2ACAAA-12B2-49E8-9EEC-364720428883}" srcOrd="0" destOrd="0" presId="urn:microsoft.com/office/officeart/2005/8/layout/cycle3"/>
    <dgm:cxn modelId="{D731F76C-620E-4A2A-BE19-838DE5D9FBE4}" srcId="{65DE082E-A325-4094-8498-3B0CE734E064}" destId="{ACBAFDC9-06B6-4B02-B5CC-74E20814ACF1}" srcOrd="1" destOrd="0" parTransId="{9CB08788-EF32-468E-AD52-7E5F49B2BB84}" sibTransId="{4BEC02B9-2EE9-490F-A184-6E7105039AAB}"/>
    <dgm:cxn modelId="{23F35576-B739-4142-87B1-4DAFB6228A7E}" type="presOf" srcId="{0B0A40FB-1994-4A0C-A531-5BE14D3FB5F6}" destId="{9CE15746-158D-46C7-AB3D-199BD26BE72B}" srcOrd="0" destOrd="0" presId="urn:microsoft.com/office/officeart/2005/8/layout/cycle3"/>
    <dgm:cxn modelId="{13A6CAA7-A29A-4057-ADD8-F25AE8198372}" type="presOf" srcId="{A32213D5-8837-499B-A0EA-B10D6B36FEA7}" destId="{028FA27B-0553-4FED-8D4E-1A266B54B4C9}" srcOrd="0" destOrd="0" presId="urn:microsoft.com/office/officeart/2005/8/layout/cycle3"/>
    <dgm:cxn modelId="{299C8FB8-4B72-4FB3-9A23-04245741AD09}" type="presOf" srcId="{831E4179-5470-45AA-8436-CF742037DF13}" destId="{875884CB-AFA1-4E3D-B9FF-2E21774E8E6B}" srcOrd="0" destOrd="0" presId="urn:microsoft.com/office/officeart/2005/8/layout/cycle3"/>
    <dgm:cxn modelId="{14634ECB-79E8-40DE-AA20-AF6804B6795C}" srcId="{65DE082E-A325-4094-8498-3B0CE734E064}" destId="{831E4179-5470-45AA-8436-CF742037DF13}" srcOrd="0" destOrd="0" parTransId="{E67850A0-76C6-42D4-AFE1-9F0A24EE41BC}" sibTransId="{860CDEB6-F2B8-4191-8CA8-8A21B484584D}"/>
    <dgm:cxn modelId="{7B12ACCD-0D99-408A-8FAE-6EC49AE4979A}" type="presOf" srcId="{65DE082E-A325-4094-8498-3B0CE734E064}" destId="{13FED8A5-7C7D-4690-8188-489D479587F8}" srcOrd="0" destOrd="0" presId="urn:microsoft.com/office/officeart/2005/8/layout/cycle3"/>
    <dgm:cxn modelId="{DAD447DA-A725-41E8-BBFD-74202C3B2453}" srcId="{65DE082E-A325-4094-8498-3B0CE734E064}" destId="{A32213D5-8837-499B-A0EA-B10D6B36FEA7}" srcOrd="5" destOrd="0" parTransId="{8A830CA4-A09C-4872-A1D4-F293A3564CBC}" sibTransId="{C8192D47-75A0-4E0C-B523-BA7AC847A52B}"/>
    <dgm:cxn modelId="{72931CE6-8BDB-4D12-A43A-D069E279A324}" type="presOf" srcId="{4EF40407-60BF-42EF-8E07-A4A1C397B260}" destId="{379258DC-515B-4096-B5B5-A86FACC1EB5D}" srcOrd="0" destOrd="0" presId="urn:microsoft.com/office/officeart/2005/8/layout/cycle3"/>
    <dgm:cxn modelId="{D16929E6-5F8D-46EF-BCD8-B51A9AC77E66}" type="presOf" srcId="{860CDEB6-F2B8-4191-8CA8-8A21B484584D}" destId="{474F3ADC-29DD-450C-82FC-E2D670B68228}" srcOrd="0" destOrd="0" presId="urn:microsoft.com/office/officeart/2005/8/layout/cycle3"/>
    <dgm:cxn modelId="{873964EA-6BCF-46B3-8C98-86F9B0CA742C}" type="presOf" srcId="{2EECE70F-0AF7-4487-B5F7-7B246F339FBD}" destId="{26583531-C4D3-403D-BFED-467FC44451B9}" srcOrd="0" destOrd="0" presId="urn:microsoft.com/office/officeart/2005/8/layout/cycle3"/>
    <dgm:cxn modelId="{57DE92F2-440B-47DC-93B1-CC72E327BBAA}" srcId="{65DE082E-A325-4094-8498-3B0CE734E064}" destId="{2EECE70F-0AF7-4487-B5F7-7B246F339FBD}" srcOrd="3" destOrd="0" parTransId="{07B81253-5DA5-4ADC-B5C6-346F62F421F2}" sibTransId="{EF9719CD-7BC1-4E9D-8A0D-3097DD4A23FD}"/>
    <dgm:cxn modelId="{9524C391-2D2F-479F-9D48-0C90AD8E2648}" type="presParOf" srcId="{13FED8A5-7C7D-4690-8188-489D479587F8}" destId="{622BEBBC-9D39-41D7-AA30-405A1C43B3E8}" srcOrd="0" destOrd="0" presId="urn:microsoft.com/office/officeart/2005/8/layout/cycle3"/>
    <dgm:cxn modelId="{0A65CADC-22F6-4C53-B38C-CE60BDE11B2B}" type="presParOf" srcId="{622BEBBC-9D39-41D7-AA30-405A1C43B3E8}" destId="{875884CB-AFA1-4E3D-B9FF-2E21774E8E6B}" srcOrd="0" destOrd="0" presId="urn:microsoft.com/office/officeart/2005/8/layout/cycle3"/>
    <dgm:cxn modelId="{A01DDDC9-08A7-47A6-9AB3-4AC8607C5118}" type="presParOf" srcId="{622BEBBC-9D39-41D7-AA30-405A1C43B3E8}" destId="{474F3ADC-29DD-450C-82FC-E2D670B68228}" srcOrd="1" destOrd="0" presId="urn:microsoft.com/office/officeart/2005/8/layout/cycle3"/>
    <dgm:cxn modelId="{08C23EE4-69D5-4BBD-8E1E-5158348765FD}" type="presParOf" srcId="{622BEBBC-9D39-41D7-AA30-405A1C43B3E8}" destId="{8C2ACAAA-12B2-49E8-9EEC-364720428883}" srcOrd="2" destOrd="0" presId="urn:microsoft.com/office/officeart/2005/8/layout/cycle3"/>
    <dgm:cxn modelId="{C10D0122-A0EB-45B7-B625-D4555CB6614B}" type="presParOf" srcId="{622BEBBC-9D39-41D7-AA30-405A1C43B3E8}" destId="{379258DC-515B-4096-B5B5-A86FACC1EB5D}" srcOrd="3" destOrd="0" presId="urn:microsoft.com/office/officeart/2005/8/layout/cycle3"/>
    <dgm:cxn modelId="{E24B5562-647C-4917-A074-C940AF715FEA}" type="presParOf" srcId="{622BEBBC-9D39-41D7-AA30-405A1C43B3E8}" destId="{26583531-C4D3-403D-BFED-467FC44451B9}" srcOrd="4" destOrd="0" presId="urn:microsoft.com/office/officeart/2005/8/layout/cycle3"/>
    <dgm:cxn modelId="{572CEABF-81B5-462B-8ED8-AA41D48EFE78}" type="presParOf" srcId="{622BEBBC-9D39-41D7-AA30-405A1C43B3E8}" destId="{9CE15746-158D-46C7-AB3D-199BD26BE72B}" srcOrd="5" destOrd="0" presId="urn:microsoft.com/office/officeart/2005/8/layout/cycle3"/>
    <dgm:cxn modelId="{7016F9D6-C4D6-4BFE-BCD3-8D608AB8AF8A}" type="presParOf" srcId="{622BEBBC-9D39-41D7-AA30-405A1C43B3E8}" destId="{028FA27B-0553-4FED-8D4E-1A266B54B4C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4FE6D-1CB0-4165-AF42-4E3F483068B4}">
      <dsp:nvSpPr>
        <dsp:cNvPr id="0" name=""/>
        <dsp:cNvSpPr/>
      </dsp:nvSpPr>
      <dsp:spPr>
        <a:xfrm>
          <a:off x="432279" y="696"/>
          <a:ext cx="1390602" cy="1130635"/>
        </a:xfrm>
        <a:prstGeom prst="hexag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1941</a:t>
          </a:r>
          <a:r>
            <a:rPr lang="en-US" sz="1400" kern="1200" dirty="0"/>
            <a:t> </a:t>
          </a:r>
          <a:r>
            <a:rPr lang="en-US" sz="1200" kern="1200" dirty="0"/>
            <a:t>Foundation of Laboratories</a:t>
          </a:r>
          <a:endParaRPr lang="cs-CZ" sz="1000" kern="1200" dirty="0"/>
        </a:p>
      </dsp:txBody>
      <dsp:txXfrm>
        <a:off x="642382" y="171521"/>
        <a:ext cx="970396" cy="788985"/>
      </dsp:txXfrm>
    </dsp:sp>
    <dsp:sp modelId="{CA84F3B9-25BF-43D2-831B-46D7F755FF65}">
      <dsp:nvSpPr>
        <dsp:cNvPr id="0" name=""/>
        <dsp:cNvSpPr/>
      </dsp:nvSpPr>
      <dsp:spPr>
        <a:xfrm>
          <a:off x="1922714" y="393579"/>
          <a:ext cx="362986" cy="344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1922714" y="462553"/>
        <a:ext cx="259525" cy="206921"/>
      </dsp:txXfrm>
    </dsp:sp>
    <dsp:sp modelId="{6924537A-BDCD-4337-8B4C-EFFF5ECE84FE}">
      <dsp:nvSpPr>
        <dsp:cNvPr id="0" name=""/>
        <dsp:cNvSpPr/>
      </dsp:nvSpPr>
      <dsp:spPr>
        <a:xfrm>
          <a:off x="2383739" y="696"/>
          <a:ext cx="1390602" cy="1130635"/>
        </a:xfrm>
        <a:prstGeom prst="hexagon">
          <a:avLst/>
        </a:prstGeom>
        <a:gradFill rotWithShape="0">
          <a:gsLst>
            <a:gs pos="0">
              <a:schemeClr val="accent3">
                <a:hueOff val="-5334"/>
                <a:satOff val="-410"/>
                <a:lumOff val="112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334"/>
                <a:satOff val="-410"/>
                <a:lumOff val="112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334"/>
                <a:satOff val="-410"/>
                <a:lumOff val="112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2002</a:t>
          </a:r>
          <a:r>
            <a:rPr lang="en-US" sz="1200" b="1" kern="1200" dirty="0"/>
            <a:t> </a:t>
          </a:r>
          <a:endParaRPr lang="cs-CZ" sz="12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Change into production Company</a:t>
          </a:r>
          <a:endParaRPr lang="cs-CZ" sz="1000" kern="1200" dirty="0"/>
        </a:p>
      </dsp:txBody>
      <dsp:txXfrm>
        <a:off x="2593842" y="171521"/>
        <a:ext cx="970396" cy="788985"/>
      </dsp:txXfrm>
    </dsp:sp>
    <dsp:sp modelId="{93DEF51A-3346-484C-9F28-36007B67F15A}">
      <dsp:nvSpPr>
        <dsp:cNvPr id="0" name=""/>
        <dsp:cNvSpPr/>
      </dsp:nvSpPr>
      <dsp:spPr>
        <a:xfrm>
          <a:off x="3894298" y="393579"/>
          <a:ext cx="370800" cy="344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8001"/>
                <a:satOff val="-616"/>
                <a:lumOff val="16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8001"/>
                <a:satOff val="-616"/>
                <a:lumOff val="16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8001"/>
                <a:satOff val="-616"/>
                <a:lumOff val="16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894298" y="462553"/>
        <a:ext cx="267339" cy="206921"/>
      </dsp:txXfrm>
    </dsp:sp>
    <dsp:sp modelId="{1D69CEF1-AA20-4AEF-BD47-A42CC6BDECA4}">
      <dsp:nvSpPr>
        <dsp:cNvPr id="0" name=""/>
        <dsp:cNvSpPr/>
      </dsp:nvSpPr>
      <dsp:spPr>
        <a:xfrm>
          <a:off x="4343961" y="696"/>
          <a:ext cx="1390602" cy="1130635"/>
        </a:xfrm>
        <a:prstGeom prst="hexagon">
          <a:avLst/>
        </a:prstGeom>
        <a:gradFill rotWithShape="0">
          <a:gsLst>
            <a:gs pos="0">
              <a:schemeClr val="accent3">
                <a:hueOff val="-10668"/>
                <a:satOff val="-821"/>
                <a:lumOff val="224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0668"/>
                <a:satOff val="-821"/>
                <a:lumOff val="224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0668"/>
                <a:satOff val="-821"/>
                <a:lumOff val="224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2014</a:t>
          </a:r>
          <a:r>
            <a:rPr lang="en-US" sz="1600" kern="1200" dirty="0"/>
            <a:t> </a:t>
          </a:r>
          <a:endParaRPr lang="cs-C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GMP</a:t>
          </a:r>
          <a:r>
            <a:rPr lang="cs-CZ" sz="1200" kern="1200" dirty="0"/>
            <a:t> </a:t>
          </a:r>
          <a:r>
            <a:rPr lang="en-US" sz="1200" kern="1200" dirty="0"/>
            <a:t>certification</a:t>
          </a:r>
          <a:endParaRPr lang="cs-CZ" sz="1000" kern="1200" dirty="0"/>
        </a:p>
      </dsp:txBody>
      <dsp:txXfrm>
        <a:off x="4554064" y="171521"/>
        <a:ext cx="970396" cy="788985"/>
      </dsp:txXfrm>
    </dsp:sp>
    <dsp:sp modelId="{719C4EC9-4CF9-4FE4-A3B0-18D9FBC66C38}">
      <dsp:nvSpPr>
        <dsp:cNvPr id="0" name=""/>
        <dsp:cNvSpPr/>
      </dsp:nvSpPr>
      <dsp:spPr>
        <a:xfrm>
          <a:off x="5868669" y="393579"/>
          <a:ext cx="371377" cy="344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003"/>
                <a:satOff val="-1231"/>
                <a:lumOff val="33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6003"/>
                <a:satOff val="-1231"/>
                <a:lumOff val="33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6003"/>
                <a:satOff val="-1231"/>
                <a:lumOff val="33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868669" y="462553"/>
        <a:ext cx="267916" cy="206921"/>
      </dsp:txXfrm>
    </dsp:sp>
    <dsp:sp modelId="{80EB333E-4940-4577-BB44-D6E16AE9021C}">
      <dsp:nvSpPr>
        <dsp:cNvPr id="0" name=""/>
        <dsp:cNvSpPr/>
      </dsp:nvSpPr>
      <dsp:spPr>
        <a:xfrm>
          <a:off x="6337446" y="696"/>
          <a:ext cx="1390602" cy="1130635"/>
        </a:xfrm>
        <a:prstGeom prst="hexagon">
          <a:avLst/>
        </a:prstGeom>
        <a:gradFill rotWithShape="0">
          <a:gsLst>
            <a:gs pos="0">
              <a:schemeClr val="accent3">
                <a:hueOff val="-16003"/>
                <a:satOff val="-1231"/>
                <a:lumOff val="33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6003"/>
                <a:satOff val="-1231"/>
                <a:lumOff val="33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6003"/>
                <a:satOff val="-1231"/>
                <a:lumOff val="33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2023</a:t>
          </a:r>
          <a:endParaRPr lang="cs-CZ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new cGMP line</a:t>
          </a:r>
          <a:endParaRPr lang="cs-CZ" sz="1000" kern="1200" dirty="0"/>
        </a:p>
      </dsp:txBody>
      <dsp:txXfrm>
        <a:off x="6547549" y="171521"/>
        <a:ext cx="970396" cy="788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9AAD1-141B-425C-8E1E-391397B1C534}">
      <dsp:nvSpPr>
        <dsp:cNvPr id="0" name=""/>
        <dsp:cNvSpPr/>
      </dsp:nvSpPr>
      <dsp:spPr>
        <a:xfrm rot="17905003" flipV="1">
          <a:off x="743136" y="162956"/>
          <a:ext cx="4752375" cy="3126459"/>
        </a:xfrm>
        <a:prstGeom prst="swooshArrow">
          <a:avLst>
            <a:gd name="adj1" fmla="val 25000"/>
            <a:gd name="adj2" fmla="val 25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5A6E53-4933-4B98-A2FE-8FC708B0594E}">
      <dsp:nvSpPr>
        <dsp:cNvPr id="0" name=""/>
        <dsp:cNvSpPr/>
      </dsp:nvSpPr>
      <dsp:spPr>
        <a:xfrm>
          <a:off x="1543057" y="2860257"/>
          <a:ext cx="162129" cy="1621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CDC93F-923A-4CC5-84EB-F5AE2B1C6FD2}">
      <dsp:nvSpPr>
        <dsp:cNvPr id="0" name=""/>
        <dsp:cNvSpPr/>
      </dsp:nvSpPr>
      <dsp:spPr>
        <a:xfrm>
          <a:off x="685648" y="2271246"/>
          <a:ext cx="1525427" cy="59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27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400" b="1" kern="1200" dirty="0"/>
            <a:t>19</a:t>
          </a:r>
          <a:r>
            <a:rPr lang="en-US" sz="1400" b="1" kern="1200" dirty="0"/>
            <a:t>97</a:t>
          </a:r>
          <a:endParaRPr lang="cs-CZ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119 mil</a:t>
          </a:r>
          <a:r>
            <a:rPr lang="cs-CZ" sz="1400" kern="1200" dirty="0"/>
            <a:t>. CZK</a:t>
          </a:r>
        </a:p>
      </dsp:txBody>
      <dsp:txXfrm>
        <a:off x="685648" y="2271246"/>
        <a:ext cx="1525427" cy="591473"/>
      </dsp:txXfrm>
    </dsp:sp>
    <dsp:sp modelId="{D83CB2E9-72F8-4FE9-9364-A0B2D603151E}">
      <dsp:nvSpPr>
        <dsp:cNvPr id="0" name=""/>
        <dsp:cNvSpPr/>
      </dsp:nvSpPr>
      <dsp:spPr>
        <a:xfrm flipH="1">
          <a:off x="2638515" y="2290191"/>
          <a:ext cx="265753" cy="265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36DE1-70A5-46A6-B6A1-8B9BD8395F59}">
      <dsp:nvSpPr>
        <dsp:cNvPr id="0" name=""/>
        <dsp:cNvSpPr/>
      </dsp:nvSpPr>
      <dsp:spPr>
        <a:xfrm>
          <a:off x="2705585" y="2506220"/>
          <a:ext cx="1185976" cy="741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0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/>
            <a:t>20</a:t>
          </a:r>
          <a:r>
            <a:rPr lang="en-US" sz="1600" b="1" kern="1200" dirty="0"/>
            <a:t>04 </a:t>
          </a:r>
          <a:endParaRPr lang="cs-CZ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/>
            <a:t>191 mil.</a:t>
          </a:r>
          <a:r>
            <a:rPr lang="cs-CZ" sz="1600" kern="1200" dirty="0"/>
            <a:t> CZK</a:t>
          </a:r>
        </a:p>
      </dsp:txBody>
      <dsp:txXfrm>
        <a:off x="2705585" y="2506220"/>
        <a:ext cx="1185976" cy="741818"/>
      </dsp:txXfrm>
    </dsp:sp>
    <dsp:sp modelId="{6B9A53ED-CFC9-4EE6-BBCB-2C3EC6C7D1D7}">
      <dsp:nvSpPr>
        <dsp:cNvPr id="0" name=""/>
        <dsp:cNvSpPr/>
      </dsp:nvSpPr>
      <dsp:spPr>
        <a:xfrm>
          <a:off x="3558956" y="1468025"/>
          <a:ext cx="346738" cy="3457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B02545-1590-4BD2-A2CD-CD2CC4991487}">
      <dsp:nvSpPr>
        <dsp:cNvPr id="0" name=""/>
        <dsp:cNvSpPr/>
      </dsp:nvSpPr>
      <dsp:spPr>
        <a:xfrm>
          <a:off x="3489424" y="1716950"/>
          <a:ext cx="1764649" cy="422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02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b="1" kern="1200" dirty="0"/>
            <a:t>20</a:t>
          </a:r>
          <a:r>
            <a:rPr lang="en-US" sz="1800" b="1" kern="1200" dirty="0"/>
            <a:t>14 </a:t>
          </a:r>
          <a:endParaRPr lang="cs-CZ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254 mil.</a:t>
          </a:r>
          <a:r>
            <a:rPr lang="cs-CZ" sz="1800" kern="1200" dirty="0"/>
            <a:t> CZK</a:t>
          </a:r>
        </a:p>
      </dsp:txBody>
      <dsp:txXfrm>
        <a:off x="3489424" y="1716950"/>
        <a:ext cx="1764649" cy="422854"/>
      </dsp:txXfrm>
    </dsp:sp>
    <dsp:sp modelId="{0A794C6C-6F49-4898-BB73-9F827382B07C}">
      <dsp:nvSpPr>
        <dsp:cNvPr id="0" name=""/>
        <dsp:cNvSpPr/>
      </dsp:nvSpPr>
      <dsp:spPr>
        <a:xfrm>
          <a:off x="4313540" y="551061"/>
          <a:ext cx="400972" cy="4009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C4D08A-DF6A-4AFE-BD72-8E3A5130438E}">
      <dsp:nvSpPr>
        <dsp:cNvPr id="0" name=""/>
        <dsp:cNvSpPr/>
      </dsp:nvSpPr>
      <dsp:spPr>
        <a:xfrm>
          <a:off x="4108696" y="841055"/>
          <a:ext cx="2657511" cy="57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67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000" b="1" kern="1200" dirty="0"/>
            <a:t>20</a:t>
          </a:r>
          <a:r>
            <a:rPr lang="en-US" sz="2000" b="1" kern="1200" dirty="0"/>
            <a:t>25 </a:t>
          </a:r>
          <a:endParaRPr lang="cs-CZ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360 mil. CZK</a:t>
          </a:r>
          <a:endParaRPr lang="cs-CZ" sz="2000" kern="1200" dirty="0"/>
        </a:p>
      </dsp:txBody>
      <dsp:txXfrm>
        <a:off x="4108696" y="841055"/>
        <a:ext cx="2657511" cy="570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F3ADC-29DD-450C-82FC-E2D670B68228}">
      <dsp:nvSpPr>
        <dsp:cNvPr id="0" name=""/>
        <dsp:cNvSpPr/>
      </dsp:nvSpPr>
      <dsp:spPr>
        <a:xfrm>
          <a:off x="277099" y="-6"/>
          <a:ext cx="3788599" cy="3279093"/>
        </a:xfrm>
        <a:prstGeom prst="circularArrow">
          <a:avLst>
            <a:gd name="adj1" fmla="val 5274"/>
            <a:gd name="adj2" fmla="val 312630"/>
            <a:gd name="adj3" fmla="val 14312080"/>
            <a:gd name="adj4" fmla="val 17078060"/>
            <a:gd name="adj5" fmla="val 5477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5884CB-AFA1-4E3D-B9FF-2E21774E8E6B}">
      <dsp:nvSpPr>
        <dsp:cNvPr id="0" name=""/>
        <dsp:cNvSpPr/>
      </dsp:nvSpPr>
      <dsp:spPr>
        <a:xfrm>
          <a:off x="1487143" y="-200054"/>
          <a:ext cx="1187111" cy="997043"/>
        </a:xfrm>
        <a:prstGeom prst="hexag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 err="1"/>
            <a:t>Strong</a:t>
          </a:r>
          <a:r>
            <a:rPr lang="cs-CZ" sz="1200" b="1" kern="1200" dirty="0"/>
            <a:t> R&amp;D</a:t>
          </a:r>
        </a:p>
      </dsp:txBody>
      <dsp:txXfrm>
        <a:off x="1669156" y="-47183"/>
        <a:ext cx="823085" cy="691301"/>
      </dsp:txXfrm>
    </dsp:sp>
    <dsp:sp modelId="{8C2ACAAA-12B2-49E8-9EEC-364720428883}">
      <dsp:nvSpPr>
        <dsp:cNvPr id="0" name=""/>
        <dsp:cNvSpPr/>
      </dsp:nvSpPr>
      <dsp:spPr>
        <a:xfrm>
          <a:off x="2805438" y="464842"/>
          <a:ext cx="1187111" cy="997512"/>
        </a:xfrm>
        <a:prstGeom prst="hexagon">
          <a:avLst/>
        </a:prstGeom>
        <a:gradFill rotWithShape="0">
          <a:gsLst>
            <a:gs pos="0">
              <a:schemeClr val="accent3">
                <a:hueOff val="-3201"/>
                <a:satOff val="-246"/>
                <a:lumOff val="6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201"/>
                <a:satOff val="-246"/>
                <a:lumOff val="6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201"/>
                <a:satOff val="-246"/>
                <a:lumOff val="6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 err="1"/>
            <a:t>Kilolab</a:t>
          </a:r>
          <a:r>
            <a:rPr lang="cs-CZ" sz="1200" b="1" kern="1200" dirty="0"/>
            <a:t>    500 m</a:t>
          </a:r>
          <a:r>
            <a:rPr lang="cs-CZ" sz="1200" b="1" kern="1200" baseline="30000" dirty="0"/>
            <a:t>2</a:t>
          </a:r>
        </a:p>
      </dsp:txBody>
      <dsp:txXfrm>
        <a:off x="2987490" y="617818"/>
        <a:ext cx="823007" cy="691560"/>
      </dsp:txXfrm>
    </dsp:sp>
    <dsp:sp modelId="{379258DC-515B-4096-B5B5-A86FACC1EB5D}">
      <dsp:nvSpPr>
        <dsp:cNvPr id="0" name=""/>
        <dsp:cNvSpPr/>
      </dsp:nvSpPr>
      <dsp:spPr>
        <a:xfrm>
          <a:off x="2805438" y="1795103"/>
          <a:ext cx="1187111" cy="997512"/>
        </a:xfrm>
        <a:prstGeom prst="hexagon">
          <a:avLst/>
        </a:prstGeom>
        <a:gradFill rotWithShape="0">
          <a:gsLst>
            <a:gs pos="0">
              <a:schemeClr val="accent3">
                <a:hueOff val="-6401"/>
                <a:satOff val="-492"/>
                <a:lumOff val="13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6401"/>
                <a:satOff val="-492"/>
                <a:lumOff val="13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6401"/>
                <a:satOff val="-492"/>
                <a:lumOff val="13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 err="1"/>
            <a:t>Starting</a:t>
          </a:r>
          <a:r>
            <a:rPr lang="cs-CZ" sz="1200" b="1" kern="1200" dirty="0"/>
            <a:t> </a:t>
          </a:r>
          <a:r>
            <a:rPr lang="cs-CZ" sz="1200" b="1" kern="1200" dirty="0" err="1"/>
            <a:t>material</a:t>
          </a:r>
          <a:r>
            <a:rPr lang="cs-CZ" sz="1200" b="1" kern="1200" dirty="0"/>
            <a:t> </a:t>
          </a:r>
          <a:r>
            <a:rPr lang="cs-CZ" sz="1200" b="1" kern="1200" dirty="0" err="1"/>
            <a:t>production</a:t>
          </a:r>
          <a:r>
            <a:rPr lang="cs-CZ" sz="1200" b="1" kern="1200" dirty="0"/>
            <a:t> 120 m</a:t>
          </a:r>
          <a:r>
            <a:rPr lang="cs-CZ" sz="1200" b="1" kern="1200" baseline="30000" dirty="0"/>
            <a:t>3</a:t>
          </a:r>
        </a:p>
      </dsp:txBody>
      <dsp:txXfrm>
        <a:off x="2987490" y="1948079"/>
        <a:ext cx="823007" cy="691560"/>
      </dsp:txXfrm>
    </dsp:sp>
    <dsp:sp modelId="{26583531-C4D3-403D-BFED-467FC44451B9}">
      <dsp:nvSpPr>
        <dsp:cNvPr id="0" name=""/>
        <dsp:cNvSpPr/>
      </dsp:nvSpPr>
      <dsp:spPr>
        <a:xfrm>
          <a:off x="1653399" y="2460233"/>
          <a:ext cx="1187111" cy="997512"/>
        </a:xfrm>
        <a:prstGeom prst="hexagon">
          <a:avLst/>
        </a:prstGeom>
        <a:gradFill rotWithShape="0">
          <a:gsLst>
            <a:gs pos="0">
              <a:schemeClr val="accent3">
                <a:hueOff val="-9602"/>
                <a:satOff val="-739"/>
                <a:lumOff val="20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9602"/>
                <a:satOff val="-739"/>
                <a:lumOff val="20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9602"/>
                <a:satOff val="-739"/>
                <a:lumOff val="20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 err="1"/>
            <a:t>Advance</a:t>
          </a:r>
          <a:r>
            <a:rPr lang="cs-CZ" sz="1200" b="1" kern="1200" dirty="0"/>
            <a:t> </a:t>
          </a:r>
          <a:r>
            <a:rPr lang="cs-CZ" sz="1200" b="1" kern="1200" dirty="0" err="1"/>
            <a:t>material</a:t>
          </a:r>
          <a:r>
            <a:rPr lang="cs-CZ" sz="1200" b="1" kern="1200" dirty="0"/>
            <a:t> </a:t>
          </a:r>
          <a:r>
            <a:rPr lang="cs-CZ" sz="1200" b="1" kern="1200" dirty="0" err="1"/>
            <a:t>production</a:t>
          </a:r>
          <a:r>
            <a:rPr lang="cs-CZ" sz="1200" b="1" kern="1200" dirty="0"/>
            <a:t> 40 m</a:t>
          </a:r>
          <a:r>
            <a:rPr lang="cs-CZ" sz="1200" b="1" kern="1200" baseline="30000" dirty="0"/>
            <a:t>3</a:t>
          </a:r>
        </a:p>
      </dsp:txBody>
      <dsp:txXfrm>
        <a:off x="1835451" y="2613209"/>
        <a:ext cx="823007" cy="691560"/>
      </dsp:txXfrm>
    </dsp:sp>
    <dsp:sp modelId="{9CE15746-158D-46C7-AB3D-199BD26BE72B}">
      <dsp:nvSpPr>
        <dsp:cNvPr id="0" name=""/>
        <dsp:cNvSpPr/>
      </dsp:nvSpPr>
      <dsp:spPr>
        <a:xfrm>
          <a:off x="501359" y="1795103"/>
          <a:ext cx="1187111" cy="997512"/>
        </a:xfrm>
        <a:prstGeom prst="hexagon">
          <a:avLst/>
        </a:prstGeom>
        <a:gradFill rotWithShape="0">
          <a:gsLst>
            <a:gs pos="0">
              <a:schemeClr val="accent3">
                <a:hueOff val="-12802"/>
                <a:satOff val="-985"/>
                <a:lumOff val="26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2802"/>
                <a:satOff val="-985"/>
                <a:lumOff val="26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2802"/>
                <a:satOff val="-985"/>
                <a:lumOff val="26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GMP unit </a:t>
          </a:r>
          <a:r>
            <a:rPr lang="cs-CZ" sz="1200" b="1" kern="1200" dirty="0" err="1"/>
            <a:t>class</a:t>
          </a:r>
          <a:r>
            <a:rPr lang="cs-CZ" sz="1200" b="1" kern="1200" dirty="0"/>
            <a:t> D</a:t>
          </a:r>
        </a:p>
      </dsp:txBody>
      <dsp:txXfrm>
        <a:off x="683411" y="1948079"/>
        <a:ext cx="823007" cy="691560"/>
      </dsp:txXfrm>
    </dsp:sp>
    <dsp:sp modelId="{028FA27B-0553-4FED-8D4E-1A266B54B4C9}">
      <dsp:nvSpPr>
        <dsp:cNvPr id="0" name=""/>
        <dsp:cNvSpPr/>
      </dsp:nvSpPr>
      <dsp:spPr>
        <a:xfrm>
          <a:off x="335107" y="366598"/>
          <a:ext cx="1187111" cy="997512"/>
        </a:xfrm>
        <a:prstGeom prst="hexagon">
          <a:avLst/>
        </a:prstGeom>
        <a:gradFill rotWithShape="0">
          <a:gsLst>
            <a:gs pos="0">
              <a:schemeClr val="accent3">
                <a:hueOff val="-16003"/>
                <a:satOff val="-1231"/>
                <a:lumOff val="33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6003"/>
                <a:satOff val="-1231"/>
                <a:lumOff val="33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6003"/>
                <a:satOff val="-1231"/>
                <a:lumOff val="33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 err="1"/>
            <a:t>Analytics</a:t>
          </a:r>
          <a:r>
            <a:rPr lang="cs-CZ" sz="1200" b="1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and </a:t>
          </a:r>
          <a:r>
            <a:rPr lang="cs-CZ" sz="1200" b="1" kern="1200" dirty="0" err="1"/>
            <a:t>toxicology</a:t>
          </a:r>
          <a:endParaRPr lang="cs-CZ" sz="1200" b="1" kern="1200" dirty="0"/>
        </a:p>
      </dsp:txBody>
      <dsp:txXfrm>
        <a:off x="517159" y="519574"/>
        <a:ext cx="823007" cy="69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7921F1C-9B7C-5816-B167-060AD7A7FB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61" cy="512323"/>
          </a:xfrm>
          <a:prstGeom prst="rect">
            <a:avLst/>
          </a:prstGeom>
        </p:spPr>
        <p:txBody>
          <a:bodyPr vert="horz" lIns="162274" tIns="81137" rIns="162274" bIns="81137" rtlCol="0"/>
          <a:lstStyle>
            <a:lvl1pPr algn="l">
              <a:defRPr sz="21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F1975C-B3F4-04BB-045F-D6ADBC034F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006" y="0"/>
            <a:ext cx="3075661" cy="512323"/>
          </a:xfrm>
          <a:prstGeom prst="rect">
            <a:avLst/>
          </a:prstGeom>
        </p:spPr>
        <p:txBody>
          <a:bodyPr vert="horz" lIns="162274" tIns="81137" rIns="162274" bIns="81137" rtlCol="0"/>
          <a:lstStyle>
            <a:lvl1pPr algn="r">
              <a:defRPr sz="2100"/>
            </a:lvl1pPr>
          </a:lstStyle>
          <a:p>
            <a:fld id="{F2A67B9F-5243-4D2B-9813-3FAF2286DFBD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701568-60C7-5049-C5F2-9B5C660BC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2292"/>
            <a:ext cx="3075661" cy="512322"/>
          </a:xfrm>
          <a:prstGeom prst="rect">
            <a:avLst/>
          </a:prstGeom>
        </p:spPr>
        <p:txBody>
          <a:bodyPr vert="horz" lIns="162274" tIns="81137" rIns="162274" bIns="81137" rtlCol="0" anchor="b"/>
          <a:lstStyle>
            <a:lvl1pPr algn="l">
              <a:defRPr sz="21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F5C546-9922-8206-4275-AEF0A400BE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006" y="9722292"/>
            <a:ext cx="3075661" cy="512322"/>
          </a:xfrm>
          <a:prstGeom prst="rect">
            <a:avLst/>
          </a:prstGeom>
        </p:spPr>
        <p:txBody>
          <a:bodyPr vert="horz" lIns="162274" tIns="81137" rIns="162274" bIns="81137" rtlCol="0" anchor="b"/>
          <a:lstStyle>
            <a:lvl1pPr algn="r">
              <a:defRPr sz="2100"/>
            </a:lvl1pPr>
          </a:lstStyle>
          <a:p>
            <a:fld id="{368FF27D-5F33-45FA-944B-97EBE25B0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3210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61" cy="512323"/>
          </a:xfrm>
          <a:prstGeom prst="rect">
            <a:avLst/>
          </a:prstGeom>
        </p:spPr>
        <p:txBody>
          <a:bodyPr vert="horz" lIns="162274" tIns="81137" rIns="162274" bIns="81137" rtlCol="0"/>
          <a:lstStyle>
            <a:lvl1pPr algn="l">
              <a:defRPr sz="2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006" y="0"/>
            <a:ext cx="3075661" cy="512323"/>
          </a:xfrm>
          <a:prstGeom prst="rect">
            <a:avLst/>
          </a:prstGeom>
        </p:spPr>
        <p:txBody>
          <a:bodyPr vert="horz" lIns="162274" tIns="81137" rIns="162274" bIns="81137" rtlCol="0"/>
          <a:lstStyle>
            <a:lvl1pPr algn="r">
              <a:defRPr sz="2100"/>
            </a:lvl1pPr>
          </a:lstStyle>
          <a:p>
            <a:fld id="{65C1A567-B275-4358-BCD8-03DE19C46CCA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2274" tIns="81137" rIns="162274" bIns="8113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984" y="4924818"/>
            <a:ext cx="5677334" cy="4030470"/>
          </a:xfrm>
          <a:prstGeom prst="rect">
            <a:avLst/>
          </a:prstGeom>
        </p:spPr>
        <p:txBody>
          <a:bodyPr vert="horz" lIns="162274" tIns="81137" rIns="162274" bIns="81137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2292"/>
            <a:ext cx="3075661" cy="512322"/>
          </a:xfrm>
          <a:prstGeom prst="rect">
            <a:avLst/>
          </a:prstGeom>
        </p:spPr>
        <p:txBody>
          <a:bodyPr vert="horz" lIns="162274" tIns="81137" rIns="162274" bIns="81137" rtlCol="0" anchor="b"/>
          <a:lstStyle>
            <a:lvl1pPr algn="l">
              <a:defRPr sz="21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006" y="9722292"/>
            <a:ext cx="3075661" cy="512322"/>
          </a:xfrm>
          <a:prstGeom prst="rect">
            <a:avLst/>
          </a:prstGeom>
        </p:spPr>
        <p:txBody>
          <a:bodyPr vert="horz" lIns="162274" tIns="81137" rIns="162274" bIns="81137" rtlCol="0" anchor="b"/>
          <a:lstStyle>
            <a:lvl1pPr algn="r">
              <a:defRPr sz="2100"/>
            </a:lvl1pPr>
          </a:lstStyle>
          <a:p>
            <a:fld id="{D8211D01-6FAB-4B77-99DB-46079A3301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50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11D01-6FAB-4B77-99DB-46079A33011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86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249D34-BA56-477F-970B-4CC1AE047249}"/>
              </a:ext>
            </a:extLst>
          </p:cNvPr>
          <p:cNvSpPr txBox="1">
            <a:spLocks/>
          </p:cNvSpPr>
          <p:nvPr userDrawn="1"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‹#›</a:t>
            </a:fld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9F5A79-B28F-C0DD-8566-3F92711DCCE8}"/>
              </a:ext>
            </a:extLst>
          </p:cNvPr>
          <p:cNvSpPr txBox="1">
            <a:spLocks/>
          </p:cNvSpPr>
          <p:nvPr userDrawn="1"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‹#›</a:t>
            </a:fld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4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6D7026-BB87-9540-1A20-1394FD3E376E}"/>
              </a:ext>
            </a:extLst>
          </p:cNvPr>
          <p:cNvSpPr txBox="1">
            <a:spLocks/>
          </p:cNvSpPr>
          <p:nvPr userDrawn="1"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‹#›</a:t>
            </a:fld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5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6846"/>
            <a:ext cx="7886700" cy="92271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3218"/>
            <a:ext cx="7886700" cy="3049504"/>
          </a:xfrm>
        </p:spPr>
        <p:txBody>
          <a:bodyPr/>
          <a:lstStyle>
            <a:lvl1pPr marL="171450" indent="-171450">
              <a:buFont typeface="Calibri" panose="020F0502020204030204" pitchFamily="34" charset="0"/>
              <a:buChar char="▪"/>
              <a:defRPr>
                <a:solidFill>
                  <a:srgbClr val="000000"/>
                </a:solidFill>
              </a:defRPr>
            </a:lvl1pPr>
            <a:lvl2pPr marL="514350" indent="-171450">
              <a:buFont typeface="Calibri" panose="020F0502020204030204" pitchFamily="34" charset="0"/>
              <a:buChar char="▪"/>
              <a:defRPr>
                <a:solidFill>
                  <a:srgbClr val="000000"/>
                </a:solidFill>
              </a:defRPr>
            </a:lvl2pPr>
            <a:lvl3pPr marL="857250" indent="-171450">
              <a:buFont typeface="Calibri" panose="020F0502020204030204" pitchFamily="34" charset="0"/>
              <a:buChar char="▪"/>
              <a:defRPr>
                <a:solidFill>
                  <a:srgbClr val="000000"/>
                </a:solidFill>
              </a:defRPr>
            </a:lvl3pPr>
            <a:lvl4pPr marL="1200150" indent="-171450">
              <a:buFont typeface="Calibri" panose="020F0502020204030204" pitchFamily="34" charset="0"/>
              <a:buChar char="▪"/>
              <a:defRPr>
                <a:solidFill>
                  <a:srgbClr val="000000"/>
                </a:solidFill>
              </a:defRPr>
            </a:lvl4pPr>
            <a:lvl5pPr marL="1543050" indent="-171450">
              <a:buFont typeface="Calibri" panose="020F0502020204030204" pitchFamily="34" charset="0"/>
              <a:buChar char="▪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69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7D6214-BCBA-27F3-6685-D8668D38820F}"/>
              </a:ext>
            </a:extLst>
          </p:cNvPr>
          <p:cNvSpPr txBox="1">
            <a:spLocks/>
          </p:cNvSpPr>
          <p:nvPr userDrawn="1"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‹#›</a:t>
            </a:fld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3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D4AC63-21CD-CDDA-A03B-1BCF01249F69}"/>
              </a:ext>
            </a:extLst>
          </p:cNvPr>
          <p:cNvSpPr txBox="1">
            <a:spLocks/>
          </p:cNvSpPr>
          <p:nvPr userDrawn="1"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‹#›</a:t>
            </a:fld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7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0B844CB-89DF-24DB-3FE2-D4F2F3B1CCA6}"/>
              </a:ext>
            </a:extLst>
          </p:cNvPr>
          <p:cNvSpPr txBox="1">
            <a:spLocks/>
          </p:cNvSpPr>
          <p:nvPr userDrawn="1"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‹#›</a:t>
            </a:fld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8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C32FE6B-9345-12A0-DC80-7724F17F516D}"/>
              </a:ext>
            </a:extLst>
          </p:cNvPr>
          <p:cNvSpPr txBox="1">
            <a:spLocks/>
          </p:cNvSpPr>
          <p:nvPr userDrawn="1"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‹#›</a:t>
            </a:fld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9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7C9E36-3C6C-263B-5540-21FB324533C2}"/>
              </a:ext>
            </a:extLst>
          </p:cNvPr>
          <p:cNvSpPr txBox="1">
            <a:spLocks/>
          </p:cNvSpPr>
          <p:nvPr userDrawn="1"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‹#›</a:t>
            </a:fld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7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A1154E-161E-7D2B-0A98-E544CCBFE814}"/>
              </a:ext>
            </a:extLst>
          </p:cNvPr>
          <p:cNvSpPr txBox="1">
            <a:spLocks/>
          </p:cNvSpPr>
          <p:nvPr userDrawn="1"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‹#›</a:t>
            </a:fld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4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7F61FAD-04AB-3185-1F60-D345D74C8BCF}"/>
              </a:ext>
            </a:extLst>
          </p:cNvPr>
          <p:cNvSpPr txBox="1">
            <a:spLocks/>
          </p:cNvSpPr>
          <p:nvPr userDrawn="1"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‹#›</a:t>
            </a:fld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1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78218"/>
            <a:ext cx="7886700" cy="288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7C07699-ED51-3DA6-ADD6-9D9799314464}"/>
              </a:ext>
            </a:extLst>
          </p:cNvPr>
          <p:cNvSpPr txBox="1"/>
          <p:nvPr userDrawn="1"/>
        </p:nvSpPr>
        <p:spPr>
          <a:xfrm>
            <a:off x="1677457" y="4789184"/>
            <a:ext cx="579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CDMO partner </a:t>
            </a:r>
            <a:r>
              <a:rPr lang="cs-CZ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lang="cs-CZ" sz="1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your</a:t>
            </a:r>
            <a:r>
              <a:rPr lang="cs-CZ" sz="1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projects</a:t>
            </a:r>
            <a:endParaRPr lang="cs-CZ" sz="1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5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61A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Calibri" panose="020F0502020204030204" pitchFamily="34" charset="0"/>
        <a:buChar char="▪"/>
        <a:defRPr sz="21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▪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▪"/>
        <a:defRPr sz="15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▪"/>
        <a:defRPr sz="135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▪"/>
        <a:defRPr sz="135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uos-my.sharepoint.com/:v:/g/personal/gruber2_vuos_onmicrosoft_com/EQvA60euNExEu0Y49Te33R8BATup6I-B3VN9KFUOgIEmrQ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jp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uos.com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8F94B35-AC17-0A46-7762-BE221979B053}"/>
              </a:ext>
            </a:extLst>
          </p:cNvPr>
          <p:cNvSpPr txBox="1">
            <a:spLocks/>
          </p:cNvSpPr>
          <p:nvPr/>
        </p:nvSpPr>
        <p:spPr>
          <a:xfrm>
            <a:off x="1143000" y="2926128"/>
            <a:ext cx="6858000" cy="1214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noProof="1">
                <a:solidFill>
                  <a:srgbClr val="000000"/>
                </a:solidFill>
                <a:latin typeface="Calibri" panose="020F0502020204030204" pitchFamily="34" charset="0"/>
              </a:rPr>
              <a:t>Company Profile</a:t>
            </a:r>
          </a:p>
          <a:p>
            <a:pPr algn="ctr"/>
            <a:endParaRPr lang="en-US" sz="2800" b="1" noProof="1">
              <a:solidFill>
                <a:srgbClr val="0061A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0EB4735-0B33-5B91-4168-A418CE7F63F4}"/>
              </a:ext>
            </a:extLst>
          </p:cNvPr>
          <p:cNvSpPr txBox="1">
            <a:spLocks/>
          </p:cNvSpPr>
          <p:nvPr/>
        </p:nvSpPr>
        <p:spPr>
          <a:xfrm>
            <a:off x="7046076" y="4807925"/>
            <a:ext cx="187036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A4D0621-7313-574F-BA95-09034B2EE4D9}" type="datetimeFigureOut">
              <a:rPr lang="en-US" sz="1200" noProof="1" dirty="0" smtClean="0">
                <a:solidFill>
                  <a:schemeClr val="bg1"/>
                </a:solidFill>
              </a:rPr>
              <a:pPr algn="r"/>
              <a:t>11/11/2025</a:t>
            </a:fld>
            <a:endParaRPr lang="en-US" sz="1200" noProof="1">
              <a:solidFill>
                <a:schemeClr val="bg1"/>
              </a:solidFill>
            </a:endParaRPr>
          </a:p>
        </p:txBody>
      </p:sp>
      <p:pic>
        <p:nvPicPr>
          <p:cNvPr id="10" name="Obrázek 9" descr="Obsah obrázku Písmo, Grafika, logo, grafický design&#10;&#10;Popis byl vytvořen automaticky">
            <a:extLst>
              <a:ext uri="{FF2B5EF4-FFF2-40B4-BE49-F238E27FC236}">
                <a16:creationId xmlns:a16="http://schemas.microsoft.com/office/drawing/2014/main" id="{F1977F5C-A5C0-2336-6FA9-5651C9FC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6" y="4788939"/>
            <a:ext cx="780542" cy="279564"/>
          </a:xfrm>
          <a:prstGeom prst="rect">
            <a:avLst/>
          </a:prstGeom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07616C1-682B-0A3C-0A8D-FC2D2B850A48}"/>
              </a:ext>
            </a:extLst>
          </p:cNvPr>
          <p:cNvCxnSpPr>
            <a:cxnSpLocks/>
          </p:cNvCxnSpPr>
          <p:nvPr/>
        </p:nvCxnSpPr>
        <p:spPr>
          <a:xfrm flipV="1">
            <a:off x="3321532" y="2938199"/>
            <a:ext cx="2500937" cy="9424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486337AA-8D67-A739-9E34-B9D4EA23B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4604" y="782375"/>
            <a:ext cx="3974790" cy="143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A7A46EA1-3B3C-54B8-6E85-1780F3454111}"/>
              </a:ext>
            </a:extLst>
          </p:cNvPr>
          <p:cNvCxnSpPr>
            <a:cxnSpLocks/>
          </p:cNvCxnSpPr>
          <p:nvPr/>
        </p:nvCxnSpPr>
        <p:spPr>
          <a:xfrm flipV="1">
            <a:off x="3321531" y="3683959"/>
            <a:ext cx="2500937" cy="9424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82EA44A9-D0CE-F24C-FE4C-3349581A0EEA}"/>
              </a:ext>
            </a:extLst>
          </p:cNvPr>
          <p:cNvSpPr txBox="1"/>
          <p:nvPr/>
        </p:nvSpPr>
        <p:spPr>
          <a:xfrm>
            <a:off x="8092800" y="4467182"/>
            <a:ext cx="1245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noProof="1"/>
              <a:t>VIDEO PRESENTATION</a:t>
            </a:r>
          </a:p>
        </p:txBody>
      </p:sp>
      <p:pic>
        <p:nvPicPr>
          <p:cNvPr id="14" name="Grafický objekt 13" descr="Filmový kotouč obrys">
            <a:hlinkClick r:id="rId6"/>
            <a:extLst>
              <a:ext uri="{FF2B5EF4-FFF2-40B4-BE49-F238E27FC236}">
                <a16:creationId xmlns:a16="http://schemas.microsoft.com/office/drawing/2014/main" id="{99DD3330-0253-F5EA-9577-609DD9988E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4800" y="4019294"/>
            <a:ext cx="478858" cy="4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763B861B-6389-500F-6E3B-B1405E6840BD}"/>
              </a:ext>
            </a:extLst>
          </p:cNvPr>
          <p:cNvSpPr/>
          <p:nvPr/>
        </p:nvSpPr>
        <p:spPr>
          <a:xfrm>
            <a:off x="7531963" y="2652215"/>
            <a:ext cx="1198625" cy="1024012"/>
          </a:xfrm>
          <a:prstGeom prst="hexagon">
            <a:avLst/>
          </a:prstGeom>
          <a:solidFill>
            <a:schemeClr val="bg1"/>
          </a:solidFill>
          <a:ln w="57150">
            <a:solidFill>
              <a:srgbClr val="0061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5BE402-A0A0-C08D-B615-714BF7DC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65" y="295946"/>
            <a:ext cx="7886700" cy="922714"/>
          </a:xfrm>
        </p:spPr>
        <p:txBody>
          <a:bodyPr>
            <a:normAutofit/>
          </a:bodyPr>
          <a:lstStyle/>
          <a:p>
            <a:pPr lvl="0"/>
            <a:r>
              <a:rPr lang="en-AU" noProof="0" dirty="0"/>
              <a:t>Partner for Big Pharma and SMEs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8217B-3C96-C15E-059A-9FB41ADB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15" y="1214021"/>
            <a:ext cx="8265969" cy="357399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▪"/>
            </a:pPr>
            <a:r>
              <a:rPr lang="cs-CZ" b="1" dirty="0" err="1"/>
              <a:t>Partners</a:t>
            </a:r>
            <a:r>
              <a:rPr lang="cs-CZ" b="1" dirty="0"/>
              <a:t> in Pharma</a:t>
            </a:r>
            <a:r>
              <a:rPr lang="en-US" dirty="0"/>
              <a:t>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  <a:r>
              <a:rPr lang="en-AU" noProof="0" dirty="0"/>
              <a:t>5 </a:t>
            </a:r>
            <a:r>
              <a:rPr lang="en-AU" b="1" noProof="0" dirty="0"/>
              <a:t>Big Pharma </a:t>
            </a:r>
          </a:p>
          <a:p>
            <a:pPr marL="0" indent="0">
              <a:buNone/>
            </a:pPr>
            <a:r>
              <a:rPr lang="en-AU" noProof="0" dirty="0"/>
              <a:t>   More than 50 </a:t>
            </a:r>
            <a:r>
              <a:rPr lang="en-AU" b="1" dirty="0"/>
              <a:t>Small and Medium-Sized </a:t>
            </a:r>
          </a:p>
          <a:p>
            <a:pPr marL="0" indent="0">
              <a:buNone/>
            </a:pPr>
            <a:r>
              <a:rPr lang="en-AU" b="1" dirty="0"/>
              <a:t>   Enterprises</a:t>
            </a:r>
            <a:r>
              <a:rPr lang="en-AU" noProof="0" dirty="0"/>
              <a:t> </a:t>
            </a:r>
          </a:p>
          <a:p>
            <a:pPr marL="0" indent="0">
              <a:buNone/>
            </a:pPr>
            <a:r>
              <a:rPr lang="en-AU" dirty="0"/>
              <a:t>   </a:t>
            </a:r>
            <a:r>
              <a:rPr lang="en-AU" noProof="0" dirty="0"/>
              <a:t>Focus on </a:t>
            </a:r>
            <a:r>
              <a:rPr lang="en-AU" b="1" noProof="0" dirty="0"/>
              <a:t>Original and Generics </a:t>
            </a:r>
            <a:r>
              <a:rPr lang="en-AU" noProof="0" dirty="0"/>
              <a:t>API</a:t>
            </a:r>
          </a:p>
          <a:p>
            <a:pPr>
              <a:buFont typeface="Calibri" panose="020F0502020204030204" pitchFamily="34" charset="0"/>
              <a:buChar char="▪"/>
            </a:pPr>
            <a:r>
              <a:rPr lang="en-AU" dirty="0"/>
              <a:t>Others: </a:t>
            </a:r>
          </a:p>
          <a:p>
            <a:pPr marL="0" indent="0">
              <a:buNone/>
            </a:pPr>
            <a:r>
              <a:rPr lang="en-AU" dirty="0"/>
              <a:t>	 ▫ Microelectronic</a:t>
            </a:r>
          </a:p>
          <a:p>
            <a:pPr marL="0" indent="0">
              <a:buNone/>
            </a:pPr>
            <a:r>
              <a:rPr lang="en-AU" dirty="0"/>
              <a:t>	 ▫ Security printing pigments</a:t>
            </a:r>
          </a:p>
          <a:p>
            <a:pPr marL="0" indent="0">
              <a:buNone/>
            </a:pPr>
            <a:r>
              <a:rPr lang="en-AU" dirty="0"/>
              <a:t>	 ▫ Custom syntheses</a:t>
            </a:r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2DE9D41-0A03-22CB-96A4-FEE09E087BBE}"/>
              </a:ext>
            </a:extLst>
          </p:cNvPr>
          <p:cNvCxnSpPr>
            <a:cxnSpLocks/>
          </p:cNvCxnSpPr>
          <p:nvPr/>
        </p:nvCxnSpPr>
        <p:spPr>
          <a:xfrm>
            <a:off x="300811" y="355481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325C39B-60D8-90B6-5967-2F95AD8BE3DE}"/>
              </a:ext>
            </a:extLst>
          </p:cNvPr>
          <p:cNvCxnSpPr>
            <a:cxnSpLocks/>
          </p:cNvCxnSpPr>
          <p:nvPr/>
        </p:nvCxnSpPr>
        <p:spPr>
          <a:xfrm>
            <a:off x="300811" y="1078200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9D3E93-88BB-FF14-ED21-326329405666}"/>
              </a:ext>
            </a:extLst>
          </p:cNvPr>
          <p:cNvSpPr txBox="1">
            <a:spLocks/>
          </p:cNvSpPr>
          <p:nvPr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10</a:t>
            </a:fld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15DDD84D-0458-6778-C602-BD0CDFE62EE6}"/>
              </a:ext>
            </a:extLst>
          </p:cNvPr>
          <p:cNvSpPr/>
          <p:nvPr/>
        </p:nvSpPr>
        <p:spPr>
          <a:xfrm>
            <a:off x="6869375" y="1023004"/>
            <a:ext cx="1698798" cy="1420504"/>
          </a:xfrm>
          <a:prstGeom prst="hexagon">
            <a:avLst/>
          </a:prstGeom>
          <a:solidFill>
            <a:schemeClr val="tx1">
              <a:lumMod val="20000"/>
              <a:lumOff val="80000"/>
            </a:schemeClr>
          </a:solidFill>
          <a:ln w="57150">
            <a:solidFill>
              <a:srgbClr val="0061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Obsah obrázku Písmo, Grafika, design, typografie&#10;&#10;Obsah generovaný pomocí AI může být nesprávný.">
            <a:extLst>
              <a:ext uri="{FF2B5EF4-FFF2-40B4-BE49-F238E27FC236}">
                <a16:creationId xmlns:a16="http://schemas.microsoft.com/office/drawing/2014/main" id="{052F1CF4-4544-24AA-87A5-7EFAF267E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155" y="1112571"/>
            <a:ext cx="1058010" cy="1126036"/>
          </a:xfrm>
          <a:prstGeom prst="rect">
            <a:avLst/>
          </a:prstGeom>
        </p:spPr>
      </p:pic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133C5E96-D44F-0177-8675-18C9EF9C0E8C}"/>
              </a:ext>
            </a:extLst>
          </p:cNvPr>
          <p:cNvSpPr/>
          <p:nvPr/>
        </p:nvSpPr>
        <p:spPr>
          <a:xfrm>
            <a:off x="5546908" y="1748639"/>
            <a:ext cx="2391404" cy="2061555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  <a:ln w="57150">
            <a:solidFill>
              <a:srgbClr val="0061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CAAC00C0-687A-4E22-035C-DF50836534B2}"/>
              </a:ext>
            </a:extLst>
          </p:cNvPr>
          <p:cNvSpPr/>
          <p:nvPr/>
        </p:nvSpPr>
        <p:spPr>
          <a:xfrm>
            <a:off x="5245253" y="1335031"/>
            <a:ext cx="1198625" cy="1024012"/>
          </a:xfrm>
          <a:prstGeom prst="hexagon">
            <a:avLst/>
          </a:prstGeom>
          <a:solidFill>
            <a:schemeClr val="bg1"/>
          </a:solidFill>
          <a:ln w="57150">
            <a:solidFill>
              <a:srgbClr val="0061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 descr="Obsah obrázku Písmo, Grafika, design, typografie&#10;&#10;Obsah generovaný pomocí AI může být nesprávný.">
            <a:extLst>
              <a:ext uri="{FF2B5EF4-FFF2-40B4-BE49-F238E27FC236}">
                <a16:creationId xmlns:a16="http://schemas.microsoft.com/office/drawing/2014/main" id="{A3F2F8D7-7DE2-2A00-29C0-5EC142099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95" y="2811315"/>
            <a:ext cx="712077" cy="757860"/>
          </a:xfrm>
          <a:prstGeom prst="rect">
            <a:avLst/>
          </a:prstGeom>
        </p:spPr>
      </p:pic>
      <p:pic>
        <p:nvPicPr>
          <p:cNvPr id="23" name="Obrázek 22" descr="Obsah obrázku Písmo, Grafika, design, typografie&#10;&#10;Obsah generovaný pomocí AI může být nesprávný.">
            <a:extLst>
              <a:ext uri="{FF2B5EF4-FFF2-40B4-BE49-F238E27FC236}">
                <a16:creationId xmlns:a16="http://schemas.microsoft.com/office/drawing/2014/main" id="{89D68AEF-27C5-8E85-0CDB-371FB821F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205" y="1467450"/>
            <a:ext cx="702720" cy="747902"/>
          </a:xfrm>
          <a:prstGeom prst="rect">
            <a:avLst/>
          </a:prstGeom>
        </p:spPr>
      </p:pic>
      <p:pic>
        <p:nvPicPr>
          <p:cNvPr id="5" name="Obrázek 4" descr="Obsah obrázku Písmo, Grafika, design, typografie&#10;&#10;Obsah generovaný pomocí AI může být nesprávný.">
            <a:extLst>
              <a:ext uri="{FF2B5EF4-FFF2-40B4-BE49-F238E27FC236}">
                <a16:creationId xmlns:a16="http://schemas.microsoft.com/office/drawing/2014/main" id="{B413F7FA-DBBD-8DE9-5AA7-FADA5322A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258" y="2429759"/>
            <a:ext cx="1363780" cy="1451466"/>
          </a:xfrm>
          <a:prstGeom prst="rect">
            <a:avLst/>
          </a:prstGeom>
        </p:spPr>
      </p:pic>
      <p:grpSp>
        <p:nvGrpSpPr>
          <p:cNvPr id="38" name="Skupina 37">
            <a:extLst>
              <a:ext uri="{FF2B5EF4-FFF2-40B4-BE49-F238E27FC236}">
                <a16:creationId xmlns:a16="http://schemas.microsoft.com/office/drawing/2014/main" id="{9606A883-9F17-F509-B36B-F5214CE09D0A}"/>
              </a:ext>
            </a:extLst>
          </p:cNvPr>
          <p:cNvGrpSpPr/>
          <p:nvPr/>
        </p:nvGrpSpPr>
        <p:grpSpPr>
          <a:xfrm>
            <a:off x="5144869" y="3876797"/>
            <a:ext cx="3760042" cy="836948"/>
            <a:chOff x="5144869" y="3876797"/>
            <a:chExt cx="3760042" cy="836948"/>
          </a:xfrm>
        </p:grpSpPr>
        <p:pic>
          <p:nvPicPr>
            <p:cNvPr id="9" name="Obrázek 8" descr="Obsah obrázku Písmo, Grafika, logo, text&#10;&#10;Obsah generovaný pomocí AI může být nesprávný.">
              <a:extLst>
                <a:ext uri="{FF2B5EF4-FFF2-40B4-BE49-F238E27FC236}">
                  <a16:creationId xmlns:a16="http://schemas.microsoft.com/office/drawing/2014/main" id="{A7E1382B-A2F5-79D1-632F-6605112CC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4869" y="4326091"/>
              <a:ext cx="584557" cy="327706"/>
            </a:xfrm>
            <a:prstGeom prst="rect">
              <a:avLst/>
            </a:prstGeom>
          </p:spPr>
        </p:pic>
        <p:pic>
          <p:nvPicPr>
            <p:cNvPr id="11" name="Obrázek 10" descr="Obsah obrázku text, Písmo, typografie, design&#10;&#10;Obsah generovaný pomocí AI může být nesprávný.">
              <a:extLst>
                <a:ext uri="{FF2B5EF4-FFF2-40B4-BE49-F238E27FC236}">
                  <a16:creationId xmlns:a16="http://schemas.microsoft.com/office/drawing/2014/main" id="{4929E1EC-2A59-1D15-B61E-5B9FD1B86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6391" y="4191503"/>
              <a:ext cx="870404" cy="522242"/>
            </a:xfrm>
            <a:prstGeom prst="rect">
              <a:avLst/>
            </a:prstGeom>
          </p:spPr>
        </p:pic>
        <p:pic>
          <p:nvPicPr>
            <p:cNvPr id="17" name="Obrázek 16" descr="Obsah obrázku Písmo, Grafika, snímek obrazovky, text&#10;&#10;Obsah generovaný pomocí AI může být nesprávný.">
              <a:extLst>
                <a:ext uri="{FF2B5EF4-FFF2-40B4-BE49-F238E27FC236}">
                  <a16:creationId xmlns:a16="http://schemas.microsoft.com/office/drawing/2014/main" id="{8F34D5AE-F48D-56B2-F2D7-4F5D9A055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4328" y="3962596"/>
              <a:ext cx="646214" cy="363495"/>
            </a:xfrm>
            <a:prstGeom prst="rect">
              <a:avLst/>
            </a:prstGeom>
          </p:spPr>
        </p:pic>
        <p:pic>
          <p:nvPicPr>
            <p:cNvPr id="19" name="Obrázek 18" descr="Obsah obrázku Písmo, logo, Grafika, bílé&#10;&#10;Obsah generovaný pomocí AI může být nesprávný.">
              <a:extLst>
                <a:ext uri="{FF2B5EF4-FFF2-40B4-BE49-F238E27FC236}">
                  <a16:creationId xmlns:a16="http://schemas.microsoft.com/office/drawing/2014/main" id="{42DC5014-A935-917D-2D03-CE532BD2D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0005" y="4191503"/>
              <a:ext cx="870404" cy="435202"/>
            </a:xfrm>
            <a:prstGeom prst="rect">
              <a:avLst/>
            </a:prstGeom>
          </p:spPr>
        </p:pic>
        <p:pic>
          <p:nvPicPr>
            <p:cNvPr id="24" name="Obrázek 23" descr="Obsah obrázku Písmo, Grafika, logo, symbol&#10;&#10;Obsah generovaný pomocí AI může být nesprávný.">
              <a:extLst>
                <a:ext uri="{FF2B5EF4-FFF2-40B4-BE49-F238E27FC236}">
                  <a16:creationId xmlns:a16="http://schemas.microsoft.com/office/drawing/2014/main" id="{A91A49E9-382A-0A7D-A949-39180D4F1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5558" y="3977520"/>
              <a:ext cx="660528" cy="371546"/>
            </a:xfrm>
            <a:prstGeom prst="rect">
              <a:avLst/>
            </a:prstGeom>
          </p:spPr>
        </p:pic>
        <p:pic>
          <p:nvPicPr>
            <p:cNvPr id="1026" name="Picture 2" descr="Sign of the times: Sanofi unveils new logo - PharmaTimes">
              <a:extLst>
                <a:ext uri="{FF2B5EF4-FFF2-40B4-BE49-F238E27FC236}">
                  <a16:creationId xmlns:a16="http://schemas.microsoft.com/office/drawing/2014/main" id="{F7677C43-E3EA-E1BE-F622-C7FFD7169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734" y="3929479"/>
              <a:ext cx="722909" cy="41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Obrázek 25" descr="Obsah obrázku logo, Grafika, Písmo, symbol&#10;&#10;Obsah generovaný pomocí AI může být nesprávný.">
              <a:extLst>
                <a:ext uri="{FF2B5EF4-FFF2-40B4-BE49-F238E27FC236}">
                  <a16:creationId xmlns:a16="http://schemas.microsoft.com/office/drawing/2014/main" id="{2B4ADA3C-55A0-AB27-EC56-04D713315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22600" y="3962596"/>
              <a:ext cx="563963" cy="414449"/>
            </a:xfrm>
            <a:prstGeom prst="rect">
              <a:avLst/>
            </a:prstGeom>
          </p:spPr>
        </p:pic>
        <p:pic>
          <p:nvPicPr>
            <p:cNvPr id="1028" name="Picture 4" descr="Logotype | Krka">
              <a:extLst>
                <a:ext uri="{FF2B5EF4-FFF2-40B4-BE49-F238E27FC236}">
                  <a16:creationId xmlns:a16="http://schemas.microsoft.com/office/drawing/2014/main" id="{58BC4C5B-718C-81F9-3E24-D8CDC682E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329" y="4326092"/>
              <a:ext cx="534816" cy="34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umitomo Chemical India Ltd. | Delhi">
              <a:extLst>
                <a:ext uri="{FF2B5EF4-FFF2-40B4-BE49-F238E27FC236}">
                  <a16:creationId xmlns:a16="http://schemas.microsoft.com/office/drawing/2014/main" id="{CD9F399C-18FD-C983-20F1-091F2B41A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819" y="3876797"/>
              <a:ext cx="535092" cy="53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0508B712-AFC7-5CE6-4D59-845FF4078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746" y="4284423"/>
              <a:ext cx="311238" cy="250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60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3" grpId="0" build="p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BE402-A0A0-C08D-B615-714BF7DC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noProof="0" dirty="0"/>
              <a:t>Sustainability and ESG is Essential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8217B-3C96-C15E-059A-9FB41ADB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4479"/>
            <a:ext cx="5714674" cy="357399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▪"/>
            </a:pPr>
            <a:r>
              <a:rPr lang="en-US" b="1" dirty="0"/>
              <a:t>Environment: </a:t>
            </a:r>
            <a:r>
              <a:rPr lang="en-US" dirty="0"/>
              <a:t>Decreasing of CO₂ emissions, water savings, solar energy production, heat recovery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b="1" dirty="0"/>
              <a:t>Social: </a:t>
            </a:r>
            <a:r>
              <a:rPr lang="en-US" dirty="0"/>
              <a:t>Respect to gender neutrality and equal pay for equivalent work, training in ESG and Human rights, Continual improvement of HSE management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b="1" dirty="0"/>
              <a:t>Governance: </a:t>
            </a:r>
            <a:r>
              <a:rPr lang="en-US" dirty="0"/>
              <a:t>Two-tier system of governance, Compliance management system, Cyber security, Whistleblowing hotline</a:t>
            </a:r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2DE9D41-0A03-22CB-96A4-FEE09E087BBE}"/>
              </a:ext>
            </a:extLst>
          </p:cNvPr>
          <p:cNvCxnSpPr>
            <a:cxnSpLocks/>
          </p:cNvCxnSpPr>
          <p:nvPr/>
        </p:nvCxnSpPr>
        <p:spPr>
          <a:xfrm>
            <a:off x="300811" y="355481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325C39B-60D8-90B6-5967-2F95AD8BE3DE}"/>
              </a:ext>
            </a:extLst>
          </p:cNvPr>
          <p:cNvCxnSpPr>
            <a:cxnSpLocks/>
          </p:cNvCxnSpPr>
          <p:nvPr/>
        </p:nvCxnSpPr>
        <p:spPr>
          <a:xfrm>
            <a:off x="300811" y="1078200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DA17DF-A194-5D68-6311-462D7E6EE914}"/>
              </a:ext>
            </a:extLst>
          </p:cNvPr>
          <p:cNvSpPr txBox="1">
            <a:spLocks/>
          </p:cNvSpPr>
          <p:nvPr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11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EFF18640-8CCB-E701-788F-BF12585450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704" y="1546633"/>
            <a:ext cx="1873365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  <p:pic>
        <p:nvPicPr>
          <p:cNvPr id="22" name="Obrázek 21" descr="Obsah obrázku rostlina, útes, zelené, brokolice&#10;&#10;Obsah generovaný pomocí AI může být nesprávný.">
            <a:extLst>
              <a:ext uri="{FF2B5EF4-FFF2-40B4-BE49-F238E27FC236}">
                <a16:creationId xmlns:a16="http://schemas.microsoft.com/office/drawing/2014/main" id="{3ED00B33-114C-A8A0-007E-C70A7EFBB8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977" y="656538"/>
            <a:ext cx="1873365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  <p:pic>
        <p:nvPicPr>
          <p:cNvPr id="23" name="Obrázek 22" descr="Obsah obrázku tráva, bublina, rostlina, Kapka tekutiny&#10;&#10;Obsah generovaný pomocí AI může být nesprávný.">
            <a:extLst>
              <a:ext uri="{FF2B5EF4-FFF2-40B4-BE49-F238E27FC236}">
                <a16:creationId xmlns:a16="http://schemas.microsoft.com/office/drawing/2014/main" id="{CD896E43-4F6C-DC20-2529-63C1740DF0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400" y="2440800"/>
            <a:ext cx="1873365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  <p:pic>
        <p:nvPicPr>
          <p:cNvPr id="1026" name="Picture 2" descr="About PSCI | CPHI Online">
            <a:extLst>
              <a:ext uri="{FF2B5EF4-FFF2-40B4-BE49-F238E27FC236}">
                <a16:creationId xmlns:a16="http://schemas.microsoft.com/office/drawing/2014/main" id="{6CEAD863-B177-BA0C-8316-D65ED6939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47" y="3431809"/>
            <a:ext cx="902277" cy="9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5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C127FE28-1B95-6F81-D1D3-D570B10A01AC}"/>
              </a:ext>
            </a:extLst>
          </p:cNvPr>
          <p:cNvSpPr/>
          <p:nvPr/>
        </p:nvSpPr>
        <p:spPr>
          <a:xfrm>
            <a:off x="6560069" y="882002"/>
            <a:ext cx="1516128" cy="1295262"/>
          </a:xfrm>
          <a:prstGeom prst="hexagon">
            <a:avLst/>
          </a:prstGeom>
          <a:solidFill>
            <a:schemeClr val="bg1"/>
          </a:solidFill>
          <a:ln w="57150">
            <a:solidFill>
              <a:srgbClr val="0061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5BE402-A0A0-C08D-B615-714BF7DC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noProof="0" dirty="0"/>
              <a:t>Why work with 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8217B-3C96-C15E-059A-9FB41ADB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64479"/>
            <a:ext cx="4570567" cy="3393346"/>
          </a:xfrm>
        </p:spPr>
        <p:txBody>
          <a:bodyPr>
            <a:normAutofit/>
          </a:bodyPr>
          <a:lstStyle/>
          <a:p>
            <a:r>
              <a:rPr lang="en-US" b="1" dirty="0"/>
              <a:t>80 years of tradition</a:t>
            </a:r>
            <a:endParaRPr lang="cs-CZ" dirty="0"/>
          </a:p>
          <a:p>
            <a:r>
              <a:rPr lang="en-US" dirty="0"/>
              <a:t>Experienced team  </a:t>
            </a:r>
            <a:endParaRPr lang="cs-CZ" dirty="0"/>
          </a:p>
          <a:p>
            <a:r>
              <a:rPr lang="cs-CZ" b="1" dirty="0"/>
              <a:t>From </a:t>
            </a:r>
            <a:r>
              <a:rPr lang="en-US" b="1" dirty="0"/>
              <a:t>grams to tons</a:t>
            </a:r>
            <a:endParaRPr lang="cs-CZ" b="1" dirty="0"/>
          </a:p>
          <a:p>
            <a:r>
              <a:rPr lang="en-US" dirty="0"/>
              <a:t>GMP/GLP/ISO certification</a:t>
            </a:r>
            <a:endParaRPr lang="cs-CZ" dirty="0"/>
          </a:p>
          <a:p>
            <a:r>
              <a:rPr lang="en-AU" b="1" noProof="0" dirty="0"/>
              <a:t>More than CDMO - R&amp;D + Scale up + Analytics + Toxicology + Production</a:t>
            </a:r>
          </a:p>
          <a:p>
            <a:r>
              <a:rPr lang="en-US" dirty="0"/>
              <a:t>Flexible and reliable European partner</a:t>
            </a:r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2DE9D41-0A03-22CB-96A4-FEE09E087BBE}"/>
              </a:ext>
            </a:extLst>
          </p:cNvPr>
          <p:cNvCxnSpPr>
            <a:cxnSpLocks/>
          </p:cNvCxnSpPr>
          <p:nvPr/>
        </p:nvCxnSpPr>
        <p:spPr>
          <a:xfrm>
            <a:off x="300811" y="355481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325C39B-60D8-90B6-5967-2F95AD8BE3DE}"/>
              </a:ext>
            </a:extLst>
          </p:cNvPr>
          <p:cNvCxnSpPr>
            <a:cxnSpLocks/>
          </p:cNvCxnSpPr>
          <p:nvPr/>
        </p:nvCxnSpPr>
        <p:spPr>
          <a:xfrm>
            <a:off x="300811" y="1078200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23C281-C463-EFAD-16EC-FD0F317E58C2}"/>
              </a:ext>
            </a:extLst>
          </p:cNvPr>
          <p:cNvSpPr txBox="1">
            <a:spLocks/>
          </p:cNvSpPr>
          <p:nvPr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12</a:t>
            </a:fld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13250F2A-DBA0-F53A-C3B0-758569E71719}"/>
              </a:ext>
            </a:extLst>
          </p:cNvPr>
          <p:cNvSpPr/>
          <p:nvPr/>
        </p:nvSpPr>
        <p:spPr>
          <a:xfrm>
            <a:off x="6150245" y="1186011"/>
            <a:ext cx="1816832" cy="155216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61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BF0BA06C-3909-53AB-C438-5AE5AC76E1DC}"/>
              </a:ext>
            </a:extLst>
          </p:cNvPr>
          <p:cNvSpPr/>
          <p:nvPr/>
        </p:nvSpPr>
        <p:spPr>
          <a:xfrm>
            <a:off x="5759663" y="1516633"/>
            <a:ext cx="2101185" cy="1795089"/>
          </a:xfrm>
          <a:prstGeom prst="hexagon">
            <a:avLst/>
          </a:prstGeom>
          <a:solidFill>
            <a:schemeClr val="tx1">
              <a:lumMod val="20000"/>
              <a:lumOff val="80000"/>
            </a:schemeClr>
          </a:solidFill>
          <a:ln w="57150">
            <a:solidFill>
              <a:srgbClr val="0061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EEC5F45A-0EAB-0BA4-B1FB-1BEE6CA484F0}"/>
              </a:ext>
            </a:extLst>
          </p:cNvPr>
          <p:cNvSpPr/>
          <p:nvPr/>
        </p:nvSpPr>
        <p:spPr>
          <a:xfrm>
            <a:off x="5308337" y="1867996"/>
            <a:ext cx="2429910" cy="2075926"/>
          </a:xfrm>
          <a:prstGeom prst="hexagon">
            <a:avLst/>
          </a:prstGeom>
          <a:solidFill>
            <a:schemeClr val="tx1">
              <a:lumMod val="40000"/>
              <a:lumOff val="60000"/>
            </a:schemeClr>
          </a:solidFill>
          <a:ln w="57150">
            <a:solidFill>
              <a:srgbClr val="0061A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Obsah obrázku Grafika, design, Písmo, kruh&#10;&#10;Obsah generovaný pomocí AI může být nesprávný.">
            <a:extLst>
              <a:ext uri="{FF2B5EF4-FFF2-40B4-BE49-F238E27FC236}">
                <a16:creationId xmlns:a16="http://schemas.microsoft.com/office/drawing/2014/main" id="{AF06715D-326D-4670-47AC-6C842DF694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516" y="2262264"/>
            <a:ext cx="1877469" cy="1360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9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3" grpId="0" build="p"/>
      <p:bldP spid="17" grpId="0" animBg="1"/>
      <p:bldP spid="1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E18498-60CB-1601-6EE4-3A424EE45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FDF820B-5832-6CC3-FAF8-767813F89B76}"/>
              </a:ext>
            </a:extLst>
          </p:cNvPr>
          <p:cNvSpPr txBox="1">
            <a:spLocks/>
          </p:cNvSpPr>
          <p:nvPr/>
        </p:nvSpPr>
        <p:spPr>
          <a:xfrm>
            <a:off x="1143000" y="2382212"/>
            <a:ext cx="6858000" cy="388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noProof="0" dirty="0">
                <a:solidFill>
                  <a:srgbClr val="000000"/>
                </a:solidFill>
              </a:rPr>
              <a:t>CDMO partner for your projects</a:t>
            </a:r>
            <a:endParaRPr lang="en-US" sz="2400" noProof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ázek 9" descr="Obsah obrázku Písmo, Grafika, logo, grafický design&#10;&#10;Popis byl vytvořen automaticky">
            <a:extLst>
              <a:ext uri="{FF2B5EF4-FFF2-40B4-BE49-F238E27FC236}">
                <a16:creationId xmlns:a16="http://schemas.microsoft.com/office/drawing/2014/main" id="{020B02A0-9829-5850-23DB-A0D6EA842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6" y="4788939"/>
            <a:ext cx="780542" cy="279564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81BC535-4BB7-A47E-E13C-C48E8280E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4909" y="558953"/>
            <a:ext cx="2954180" cy="1066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28F6C38-B931-6A91-843A-258ACE744269}"/>
              </a:ext>
            </a:extLst>
          </p:cNvPr>
          <p:cNvCxnSpPr>
            <a:cxnSpLocks/>
          </p:cNvCxnSpPr>
          <p:nvPr/>
        </p:nvCxnSpPr>
        <p:spPr>
          <a:xfrm flipV="1">
            <a:off x="3321532" y="2175336"/>
            <a:ext cx="2500937" cy="9424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73730CA-CEC3-477B-BD8A-AF827A266A7A}"/>
              </a:ext>
            </a:extLst>
          </p:cNvPr>
          <p:cNvCxnSpPr>
            <a:cxnSpLocks/>
          </p:cNvCxnSpPr>
          <p:nvPr/>
        </p:nvCxnSpPr>
        <p:spPr>
          <a:xfrm flipV="1">
            <a:off x="3321531" y="2921096"/>
            <a:ext cx="2500937" cy="9424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1">
            <a:extLst>
              <a:ext uri="{FF2B5EF4-FFF2-40B4-BE49-F238E27FC236}">
                <a16:creationId xmlns:a16="http://schemas.microsoft.com/office/drawing/2014/main" id="{CFE2B33E-6D72-03F3-5BFF-50743E36D5E6}"/>
              </a:ext>
            </a:extLst>
          </p:cNvPr>
          <p:cNvSpPr txBox="1">
            <a:spLocks/>
          </p:cNvSpPr>
          <p:nvPr/>
        </p:nvSpPr>
        <p:spPr>
          <a:xfrm>
            <a:off x="1152620" y="3459037"/>
            <a:ext cx="6858000" cy="964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noProof="0" dirty="0">
                <a:latin typeface="+mn-lt"/>
              </a:rPr>
              <a:t>VUOS, </a:t>
            </a:r>
            <a:r>
              <a:rPr lang="en-US" b="1" noProof="0" dirty="0" err="1">
                <a:latin typeface="+mn-lt"/>
              </a:rPr>
              <a:t>a.s.</a:t>
            </a:r>
            <a:endParaRPr lang="en-US" b="1" noProof="0" dirty="0">
              <a:latin typeface="+mn-lt"/>
            </a:endParaRPr>
          </a:p>
          <a:p>
            <a:pPr algn="ctr"/>
            <a:endParaRPr lang="en-US" b="1" noProof="0" dirty="0">
              <a:latin typeface="+mn-lt"/>
            </a:endParaRPr>
          </a:p>
          <a:p>
            <a:pPr algn="ctr"/>
            <a:r>
              <a:rPr lang="cs-CZ" noProof="0" dirty="0" err="1">
                <a:latin typeface="+mn-lt"/>
              </a:rPr>
              <a:t>c.p</a:t>
            </a:r>
            <a:r>
              <a:rPr lang="cs-CZ" noProof="0" dirty="0">
                <a:latin typeface="+mn-lt"/>
              </a:rPr>
              <a:t>. </a:t>
            </a:r>
            <a:r>
              <a:rPr lang="en-US" noProof="0" dirty="0">
                <a:latin typeface="+mn-lt"/>
              </a:rPr>
              <a:t>296, </a:t>
            </a:r>
            <a:r>
              <a:rPr lang="en-US" dirty="0" err="1">
                <a:latin typeface="+mn-lt"/>
              </a:rPr>
              <a:t>Rybitví</a:t>
            </a:r>
            <a:r>
              <a:rPr lang="en-US" sz="6000" dirty="0"/>
              <a:t> </a:t>
            </a:r>
            <a:r>
              <a:rPr lang="en-US" noProof="0" dirty="0">
                <a:latin typeface="+mn-lt"/>
              </a:rPr>
              <a:t>533 54, </a:t>
            </a:r>
            <a:r>
              <a:rPr lang="cs-CZ" noProof="0" dirty="0">
                <a:latin typeface="+mn-lt"/>
              </a:rPr>
              <a:t>Czech Republic</a:t>
            </a:r>
            <a:endParaRPr lang="en-US" noProof="0" dirty="0">
              <a:latin typeface="+mn-lt"/>
            </a:endParaRPr>
          </a:p>
          <a:p>
            <a:pPr algn="ctr"/>
            <a:endParaRPr lang="en-US" noProof="0" dirty="0">
              <a:latin typeface="+mn-lt"/>
            </a:endParaRPr>
          </a:p>
          <a:p>
            <a:pPr algn="ctr"/>
            <a:r>
              <a:rPr lang="en-US" noProof="0" dirty="0">
                <a:solidFill>
                  <a:srgbClr val="0061A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www.vuos.com </a:t>
            </a:r>
            <a:r>
              <a:rPr lang="en-US" noProof="0" dirty="0">
                <a:latin typeface="+mn-lt"/>
              </a:rPr>
              <a:t>| info@vuos.com</a:t>
            </a:r>
          </a:p>
        </p:txBody>
      </p:sp>
    </p:spTree>
    <p:extLst>
      <p:ext uri="{BB962C8B-B14F-4D97-AF65-F5344CB8AC3E}">
        <p14:creationId xmlns:p14="http://schemas.microsoft.com/office/powerpoint/2010/main" val="16018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mapa, Svět">
            <a:extLst>
              <a:ext uri="{FF2B5EF4-FFF2-40B4-BE49-F238E27FC236}">
                <a16:creationId xmlns:a16="http://schemas.microsoft.com/office/drawing/2014/main" id="{EC8E1283-8217-DBB9-BF15-95974998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488" y="1003751"/>
            <a:ext cx="4162340" cy="37005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5BE402-A0A0-C08D-B615-714BF7DC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15" y="243924"/>
            <a:ext cx="8778265" cy="922714"/>
          </a:xfrm>
        </p:spPr>
        <p:txBody>
          <a:bodyPr/>
          <a:lstStyle/>
          <a:p>
            <a:pPr lvl="0"/>
            <a:r>
              <a:rPr lang="en-US" noProof="0" dirty="0"/>
              <a:t>Reliability, Stability, Sustainability from Heart of Europe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8217B-3C96-C15E-059A-9FB41ADB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7676"/>
            <a:ext cx="3687745" cy="2737199"/>
          </a:xfrm>
        </p:spPr>
        <p:txBody>
          <a:bodyPr>
            <a:normAutofit fontScale="92500"/>
          </a:bodyPr>
          <a:lstStyle/>
          <a:p>
            <a:pPr>
              <a:buFont typeface="Calibri" panose="020F0502020204030204" pitchFamily="34" charset="0"/>
              <a:buChar char="▪"/>
            </a:pPr>
            <a:r>
              <a:rPr lang="en-AU" noProof="0" dirty="0"/>
              <a:t>More than </a:t>
            </a:r>
            <a:r>
              <a:rPr lang="en-AU" b="1" noProof="0" dirty="0"/>
              <a:t>95% inputs </a:t>
            </a:r>
            <a:r>
              <a:rPr lang="en-AU" noProof="0" dirty="0"/>
              <a:t>we buy in Europe</a:t>
            </a:r>
          </a:p>
          <a:p>
            <a:pPr>
              <a:buFont typeface="Calibri" panose="020F0502020204030204" pitchFamily="34" charset="0"/>
              <a:buChar char="▪"/>
            </a:pPr>
            <a:r>
              <a:rPr lang="en-AU" noProof="0" dirty="0"/>
              <a:t>More than </a:t>
            </a:r>
            <a:r>
              <a:rPr lang="en-AU" b="1" noProof="0" dirty="0"/>
              <a:t>72% products </a:t>
            </a:r>
            <a:r>
              <a:rPr lang="en-AU" noProof="0" dirty="0"/>
              <a:t>we sell in Europe</a:t>
            </a:r>
          </a:p>
          <a:p>
            <a:pPr>
              <a:buFont typeface="Calibri" panose="020F0502020204030204" pitchFamily="34" charset="0"/>
              <a:buChar char="▪"/>
            </a:pPr>
            <a:r>
              <a:rPr lang="en-AU" b="1" noProof="0" dirty="0"/>
              <a:t>No Duty </a:t>
            </a:r>
            <a:r>
              <a:rPr lang="en-AU" noProof="0" dirty="0"/>
              <a:t>within Europe</a:t>
            </a:r>
          </a:p>
          <a:p>
            <a:pPr>
              <a:buFont typeface="Calibri" panose="020F0502020204030204" pitchFamily="34" charset="0"/>
              <a:buChar char="▪"/>
            </a:pPr>
            <a:r>
              <a:rPr lang="en-AU" b="1" noProof="0" dirty="0"/>
              <a:t>Stable  and predictable </a:t>
            </a:r>
            <a:r>
              <a:rPr lang="en-AU" noProof="0" dirty="0"/>
              <a:t>situation</a:t>
            </a:r>
          </a:p>
          <a:p>
            <a:pPr>
              <a:buFont typeface="Calibri" panose="020F0502020204030204" pitchFamily="34" charset="0"/>
              <a:buChar char="▪"/>
            </a:pPr>
            <a:r>
              <a:rPr lang="en-AU" noProof="0" dirty="0"/>
              <a:t>High </a:t>
            </a:r>
            <a:r>
              <a:rPr lang="en-AU" b="1" noProof="0" dirty="0"/>
              <a:t>enviro</a:t>
            </a:r>
            <a:r>
              <a:rPr lang="cs-CZ" b="1" noProof="0" dirty="0"/>
              <a:t>n</a:t>
            </a:r>
            <a:r>
              <a:rPr lang="en-AU" b="1" noProof="0" dirty="0"/>
              <a:t>mental protection </a:t>
            </a:r>
            <a:r>
              <a:rPr lang="en-AU" noProof="0" dirty="0"/>
              <a:t>standards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1F431E8A-F85F-DCD1-FE94-F24EE9FE4FC7}"/>
              </a:ext>
            </a:extLst>
          </p:cNvPr>
          <p:cNvCxnSpPr>
            <a:cxnSpLocks/>
          </p:cNvCxnSpPr>
          <p:nvPr/>
        </p:nvCxnSpPr>
        <p:spPr>
          <a:xfrm>
            <a:off x="300811" y="295025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37170AE-52D1-4173-8210-DE41064D7225}"/>
              </a:ext>
            </a:extLst>
          </p:cNvPr>
          <p:cNvCxnSpPr>
            <a:cxnSpLocks/>
          </p:cNvCxnSpPr>
          <p:nvPr/>
        </p:nvCxnSpPr>
        <p:spPr>
          <a:xfrm>
            <a:off x="300811" y="1002629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F908F9-1366-5D36-9956-A3121E8925D0}"/>
              </a:ext>
            </a:extLst>
          </p:cNvPr>
          <p:cNvSpPr txBox="1">
            <a:spLocks/>
          </p:cNvSpPr>
          <p:nvPr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2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0" name="Grafický objekt 9" descr="Značka se souvislou výplní">
            <a:extLst>
              <a:ext uri="{FF2B5EF4-FFF2-40B4-BE49-F238E27FC236}">
                <a16:creationId xmlns:a16="http://schemas.microsoft.com/office/drawing/2014/main" id="{A222FE14-A253-7307-95D3-17FB0373F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6405" y="2955886"/>
            <a:ext cx="412253" cy="41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BE402-A0A0-C08D-B615-714BF7DC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7" y="299367"/>
            <a:ext cx="8392130" cy="922714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en-AU" sz="2500" noProof="0" dirty="0"/>
              <a:t>Know-how - </a:t>
            </a:r>
            <a:r>
              <a:rPr lang="en-AU" sz="2500" dirty="0"/>
              <a:t>Base</a:t>
            </a:r>
            <a:r>
              <a:rPr lang="cs-CZ" sz="2500" dirty="0"/>
              <a:t>d</a:t>
            </a:r>
            <a:r>
              <a:rPr lang="en-AU" sz="2500" dirty="0"/>
              <a:t> on History – Future-oriented</a:t>
            </a:r>
            <a:endParaRPr lang="cs-CZ" sz="25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8217B-3C96-C15E-059A-9FB41ADB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78195"/>
            <a:ext cx="3650743" cy="1710102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Font typeface="Calibri" panose="020F0502020204030204" pitchFamily="34" charset="0"/>
              <a:buChar char="▪"/>
              <a:defRPr sz="2000"/>
            </a:pPr>
            <a:r>
              <a:rPr lang="en-US" sz="1800" b="1" dirty="0"/>
              <a:t>Founded in 1941 in </a:t>
            </a:r>
            <a:r>
              <a:rPr lang="en-US" sz="1800" b="1" dirty="0" err="1"/>
              <a:t>Rybitví</a:t>
            </a:r>
            <a:endParaRPr lang="en-US" sz="1800" b="1" dirty="0"/>
          </a:p>
          <a:p>
            <a:pPr>
              <a:spcBef>
                <a:spcPts val="500"/>
              </a:spcBef>
              <a:buFont typeface="Calibri" panose="020F0502020204030204" pitchFamily="34" charset="0"/>
              <a:buChar char="▪"/>
              <a:defRPr sz="2000"/>
            </a:pPr>
            <a:r>
              <a:rPr lang="en-US" sz="1800" dirty="0"/>
              <a:t>More than </a:t>
            </a:r>
            <a:r>
              <a:rPr lang="en-US" sz="1800" b="1" dirty="0"/>
              <a:t>80 years of experience </a:t>
            </a:r>
            <a:r>
              <a:rPr lang="en-US" sz="1800" dirty="0"/>
              <a:t>in the field of R&amp;D, scale-up and production of specialty chemicals</a:t>
            </a:r>
            <a:endParaRPr lang="cs-CZ" sz="1800" dirty="0"/>
          </a:p>
          <a:p>
            <a:pPr>
              <a:spcBef>
                <a:spcPts val="500"/>
              </a:spcBef>
              <a:buFont typeface="Calibri" panose="020F0502020204030204" pitchFamily="34" charset="0"/>
              <a:buChar char="▪"/>
              <a:defRPr sz="2000"/>
            </a:pPr>
            <a:r>
              <a:rPr lang="en-AU" sz="1800" noProof="0" dirty="0"/>
              <a:t>Advanced equipment</a:t>
            </a:r>
            <a:endParaRPr lang="cs-CZ" sz="1800" noProof="0" dirty="0"/>
          </a:p>
          <a:p>
            <a:pPr>
              <a:spcBef>
                <a:spcPts val="500"/>
              </a:spcBef>
              <a:buFont typeface="Calibri" panose="020F0502020204030204" pitchFamily="34" charset="0"/>
              <a:buChar char="▪"/>
              <a:defRPr sz="2000"/>
            </a:pPr>
            <a:r>
              <a:rPr lang="en-AU" sz="1800" noProof="0" dirty="0"/>
              <a:t>Fellow new trends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A4BB8C1-2E2B-2592-5AA8-775C1464780C}"/>
              </a:ext>
            </a:extLst>
          </p:cNvPr>
          <p:cNvCxnSpPr>
            <a:cxnSpLocks/>
          </p:cNvCxnSpPr>
          <p:nvPr/>
        </p:nvCxnSpPr>
        <p:spPr>
          <a:xfrm>
            <a:off x="300811" y="355481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31521F1-A1DF-C590-09E0-C703FC1623B6}"/>
              </a:ext>
            </a:extLst>
          </p:cNvPr>
          <p:cNvCxnSpPr>
            <a:cxnSpLocks/>
          </p:cNvCxnSpPr>
          <p:nvPr/>
        </p:nvCxnSpPr>
        <p:spPr>
          <a:xfrm>
            <a:off x="300811" y="1078200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B3A616-BF94-0662-A7A6-28595A6FF1A1}"/>
              </a:ext>
            </a:extLst>
          </p:cNvPr>
          <p:cNvSpPr txBox="1">
            <a:spLocks/>
          </p:cNvSpPr>
          <p:nvPr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3</a:t>
            </a:fld>
            <a:endParaRPr lang="cs-CZ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CE1E3C1-A848-6707-386F-C1C3228BA19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5411585"/>
              </p:ext>
            </p:extLst>
          </p:nvPr>
        </p:nvGraphicFramePr>
        <p:xfrm>
          <a:off x="526473" y="3470160"/>
          <a:ext cx="8160328" cy="113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6ACCF7F-484E-C8F9-4AED-E5DAB2D1C9A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461909100"/>
              </p:ext>
            </p:extLst>
          </p:nvPr>
        </p:nvGraphicFramePr>
        <p:xfrm>
          <a:off x="2529470" y="243253"/>
          <a:ext cx="6780632" cy="3529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632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049AAD1-141B-425C-8E1E-391397B1C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graphicEl>
                                              <a:dgm id="{5049AAD1-141B-425C-8E1E-391397B1C5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65A6E53-4933-4B98-A2FE-8FC708B05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dgm id="{065A6E53-4933-4B98-A2FE-8FC708B05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9CDC93F-923A-4CC5-84EB-F5AE2B1C6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graphicEl>
                                              <a:dgm id="{09CDC93F-923A-4CC5-84EB-F5AE2B1C6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3CB2E9-72F8-4FE9-9364-A0B2D6031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graphicEl>
                                              <a:dgm id="{D83CB2E9-72F8-4FE9-9364-A0B2D6031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C36DE1-70A5-46A6-B6A1-8B9BD8395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graphicEl>
                                              <a:dgm id="{E8C36DE1-70A5-46A6-B6A1-8B9BD8395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B9A53ED-CFC9-4EE6-BBCB-2C3EC6C7D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graphicEl>
                                              <a:dgm id="{6B9A53ED-CFC9-4EE6-BBCB-2C3EC6C7D1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FB02545-1590-4BD2-A2CD-CD2CC4991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graphicEl>
                                              <a:dgm id="{7FB02545-1590-4BD2-A2CD-CD2CC4991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A794C6C-6F49-4898-BB73-9F827382B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graphicEl>
                                              <a:dgm id="{0A794C6C-6F49-4898-BB73-9F827382B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9C4D08A-DF6A-4AFE-BD72-8E3A51304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graphicEl>
                                              <a:dgm id="{49C4D08A-DF6A-4AFE-BD72-8E3A51304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A4FE6D-1CB0-4165-AF42-4E3F48306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graphicEl>
                                              <a:dgm id="{C8A4FE6D-1CB0-4165-AF42-4E3F48306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84F3B9-25BF-43D2-831B-46D7F75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graphicEl>
                                              <a:dgm id="{CA84F3B9-25BF-43D2-831B-46D7F755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924537A-BDCD-4337-8B4C-EFFF5ECE8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graphicEl>
                                              <a:dgm id="{6924537A-BDCD-4337-8B4C-EFFF5ECE8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3DEF51A-3346-484C-9F28-36007B67F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graphicEl>
                                              <a:dgm id="{93DEF51A-3346-484C-9F28-36007B67F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D69CEF1-AA20-4AEF-BD47-A42CC6BDE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graphicEl>
                                              <a:dgm id="{1D69CEF1-AA20-4AEF-BD47-A42CC6BDE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9C4EC9-4CF9-4FE4-A3B0-18D9FBC66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>
                                            <p:graphicEl>
                                              <a:dgm id="{719C4EC9-4CF9-4FE4-A3B0-18D9FBC66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0EB333E-4940-4577-BB44-D6E16AE90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80EB333E-4940-4577-BB44-D6E16AE90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11" grpId="0" uiExpand="1">
        <p:bldSub>
          <a:bldDgm bld="one"/>
        </p:bldSub>
      </p:bldGraphic>
      <p:bldGraphic spid="1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BE402-A0A0-C08D-B615-714BF7DC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68" y="305023"/>
            <a:ext cx="7886700" cy="922714"/>
          </a:xfrm>
        </p:spPr>
        <p:txBody>
          <a:bodyPr/>
          <a:lstStyle/>
          <a:p>
            <a:pPr lvl="0"/>
            <a:r>
              <a:rPr lang="cs-CZ" dirty="0"/>
              <a:t>R&amp;D, Technology Development, Innovation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8217B-3C96-C15E-059A-9FB41ADB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4479"/>
            <a:ext cx="5014504" cy="357399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▪"/>
            </a:pPr>
            <a:r>
              <a:rPr lang="en-US" b="1" dirty="0"/>
              <a:t>160 Experts </a:t>
            </a:r>
            <a:r>
              <a:rPr lang="en-US" dirty="0"/>
              <a:t>team of researchers, analysts, process engineers and toxicologists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b="1" dirty="0"/>
              <a:t>50% of employees with University degree</a:t>
            </a:r>
            <a:r>
              <a:rPr lang="en-US" dirty="0"/>
              <a:t>  (M. Sc., 10% Ph.D.)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b="1" dirty="0"/>
              <a:t>Co-operation with University of Pardubice </a:t>
            </a:r>
            <a:endParaRPr lang="cs-CZ" b="1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dirty="0"/>
              <a:t>Wide knowledge of chemical syntheses, process and analytical techniques</a:t>
            </a:r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7AAC2018-D54B-2D99-172E-7279C5688ED3}"/>
              </a:ext>
            </a:extLst>
          </p:cNvPr>
          <p:cNvCxnSpPr>
            <a:cxnSpLocks/>
          </p:cNvCxnSpPr>
          <p:nvPr/>
        </p:nvCxnSpPr>
        <p:spPr>
          <a:xfrm>
            <a:off x="300811" y="355481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5CE3698-0657-C495-D0D1-BC283597AD90}"/>
              </a:ext>
            </a:extLst>
          </p:cNvPr>
          <p:cNvCxnSpPr>
            <a:cxnSpLocks/>
          </p:cNvCxnSpPr>
          <p:nvPr/>
        </p:nvCxnSpPr>
        <p:spPr>
          <a:xfrm>
            <a:off x="300811" y="1078200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07BA04D-264D-30CC-E086-31E1C9A38E0D}"/>
              </a:ext>
            </a:extLst>
          </p:cNvPr>
          <p:cNvSpPr txBox="1">
            <a:spLocks/>
          </p:cNvSpPr>
          <p:nvPr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4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1" name="Obrázek 10" descr="Obsah obrázku Lékařské vybavení, Laboratoř, Vědecký přístroj, Výzkumný institut&#10;&#10;Obsah generovaný pomocí AI může být nesprávný.">
            <a:extLst>
              <a:ext uri="{FF2B5EF4-FFF2-40B4-BE49-F238E27FC236}">
                <a16:creationId xmlns:a16="http://schemas.microsoft.com/office/drawing/2014/main" id="{CD740F0B-FD97-2270-51E4-64B74696C3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096" y="1530524"/>
            <a:ext cx="1873364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  <p:pic>
        <p:nvPicPr>
          <p:cNvPr id="13" name="Obrázek 12" descr="Obsah obrázku interiér, oblečení, Lidská tvář, Řečnictví">
            <a:extLst>
              <a:ext uri="{FF2B5EF4-FFF2-40B4-BE49-F238E27FC236}">
                <a16:creationId xmlns:a16="http://schemas.microsoft.com/office/drawing/2014/main" id="{98334362-CDE9-E26D-C5DB-4E95D1567B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058" y="638818"/>
            <a:ext cx="1873365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  <p:pic>
        <p:nvPicPr>
          <p:cNvPr id="15" name="Obrázek 14" descr="Obsah obrázku oblečení, osoba, inženýrství, ocel&#10;&#10;Obsah generovaný pomocí AI může být nesprávný.">
            <a:extLst>
              <a:ext uri="{FF2B5EF4-FFF2-40B4-BE49-F238E27FC236}">
                <a16:creationId xmlns:a16="http://schemas.microsoft.com/office/drawing/2014/main" id="{C494A78E-1A59-175C-7980-29E7A132FB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058" y="2426400"/>
            <a:ext cx="1873365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</p:spTree>
    <p:extLst>
      <p:ext uri="{BB962C8B-B14F-4D97-AF65-F5344CB8AC3E}">
        <p14:creationId xmlns:p14="http://schemas.microsoft.com/office/powerpoint/2010/main" val="390120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BE402-A0A0-C08D-B615-714BF7DC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50" y="300537"/>
            <a:ext cx="7886700" cy="922714"/>
          </a:xfrm>
        </p:spPr>
        <p:txBody>
          <a:bodyPr>
            <a:normAutofit/>
          </a:bodyPr>
          <a:lstStyle/>
          <a:p>
            <a:pPr lvl="0"/>
            <a:r>
              <a:rPr lang="en-AU" sz="2600" noProof="0" dirty="0"/>
              <a:t>Comprehensive Service</a:t>
            </a:r>
            <a:r>
              <a:rPr lang="cs-CZ" sz="2600" noProof="0" dirty="0"/>
              <a:t>s</a:t>
            </a:r>
            <a:r>
              <a:rPr lang="en-AU" sz="2600" noProof="0" dirty="0"/>
              <a:t> - from R&amp;D to Market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8217B-3C96-C15E-059A-9FB41ADB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64479"/>
            <a:ext cx="4100369" cy="357399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▪"/>
            </a:pPr>
            <a:r>
              <a:rPr lang="cs-CZ" b="1" dirty="0"/>
              <a:t>S</a:t>
            </a:r>
            <a:r>
              <a:rPr lang="en-US" b="1" dirty="0" err="1"/>
              <a:t>ervices</a:t>
            </a:r>
            <a:r>
              <a:rPr lang="en-US" b="1" dirty="0"/>
              <a:t> </a:t>
            </a:r>
            <a:r>
              <a:rPr lang="en-US" dirty="0"/>
              <a:t>from research to industrial practice  R&amp;D → Production →  Customer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b="1" dirty="0"/>
              <a:t>Synthesis and process optimization</a:t>
            </a:r>
            <a:endParaRPr lang="cs-CZ" b="1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b="1" dirty="0"/>
              <a:t>Scale-up</a:t>
            </a:r>
            <a:r>
              <a:rPr lang="en-US" dirty="0"/>
              <a:t> from lab up to production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b="1" dirty="0"/>
              <a:t>Flexibility</a:t>
            </a:r>
            <a:r>
              <a:rPr lang="en-US" dirty="0"/>
              <a:t> for needs of all customers</a:t>
            </a:r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2DE9D41-0A03-22CB-96A4-FEE09E087BBE}"/>
              </a:ext>
            </a:extLst>
          </p:cNvPr>
          <p:cNvCxnSpPr>
            <a:cxnSpLocks/>
          </p:cNvCxnSpPr>
          <p:nvPr/>
        </p:nvCxnSpPr>
        <p:spPr>
          <a:xfrm>
            <a:off x="300811" y="355481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325C39B-60D8-90B6-5967-2F95AD8BE3DE}"/>
              </a:ext>
            </a:extLst>
          </p:cNvPr>
          <p:cNvCxnSpPr>
            <a:cxnSpLocks/>
          </p:cNvCxnSpPr>
          <p:nvPr/>
        </p:nvCxnSpPr>
        <p:spPr>
          <a:xfrm>
            <a:off x="300811" y="1078200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A65F49-47C7-C038-DE20-C5EA34152320}"/>
              </a:ext>
            </a:extLst>
          </p:cNvPr>
          <p:cNvSpPr txBox="1">
            <a:spLocks/>
          </p:cNvSpPr>
          <p:nvPr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5</a:t>
            </a:fld>
            <a:endParaRPr lang="cs-CZ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09C398-F585-D1B0-8761-DC8E34061E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54577"/>
              </p:ext>
            </p:extLst>
          </p:nvPr>
        </p:nvGraphicFramePr>
        <p:xfrm>
          <a:off x="4544710" y="1223251"/>
          <a:ext cx="4493910" cy="325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1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884CB-AFA1-4E3D-B9FF-2E21774E8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75884CB-AFA1-4E3D-B9FF-2E21774E8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4F3ADC-29DD-450C-82FC-E2D670B68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474F3ADC-29DD-450C-82FC-E2D670B68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2ACAAA-12B2-49E8-9EEC-364720428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8C2ACAAA-12B2-49E8-9EEC-364720428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9258DC-515B-4096-B5B5-A86FACC1E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379258DC-515B-4096-B5B5-A86FACC1E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83531-C4D3-403D-BFED-467FC4445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26583531-C4D3-403D-BFED-467FC4445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E15746-158D-46C7-AB3D-199BD26BE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CE15746-158D-46C7-AB3D-199BD26BE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FA27B-0553-4FED-8D4E-1A266B54B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028FA27B-0553-4FED-8D4E-1A266B54B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BE402-A0A0-C08D-B615-714BF7DC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51" y="286228"/>
            <a:ext cx="8831853" cy="922714"/>
          </a:xfrm>
        </p:spPr>
        <p:txBody>
          <a:bodyPr>
            <a:normAutofit/>
          </a:bodyPr>
          <a:lstStyle/>
          <a:p>
            <a:pPr lvl="0"/>
            <a:r>
              <a:rPr lang="en-AU" noProof="0" dirty="0"/>
              <a:t>Scale from </a:t>
            </a:r>
            <a:r>
              <a:rPr lang="cs-CZ" noProof="0" dirty="0"/>
              <a:t>S</a:t>
            </a:r>
            <a:r>
              <a:rPr lang="en-AU" noProof="0" dirty="0"/>
              <a:t>mall to </a:t>
            </a:r>
            <a:r>
              <a:rPr lang="cs-CZ" noProof="0" dirty="0"/>
              <a:t>B</a:t>
            </a:r>
            <a:r>
              <a:rPr lang="en-AU" noProof="0" dirty="0" err="1"/>
              <a:t>ig</a:t>
            </a:r>
            <a:r>
              <a:rPr lang="en-AU" noProof="0" dirty="0"/>
              <a:t>, </a:t>
            </a:r>
            <a:r>
              <a:rPr lang="cs-CZ" noProof="0" dirty="0"/>
              <a:t>f</a:t>
            </a:r>
            <a:r>
              <a:rPr lang="en-AU" noProof="0" dirty="0"/>
              <a:t>rom </a:t>
            </a:r>
            <a:r>
              <a:rPr lang="cs-CZ" noProof="0" dirty="0"/>
              <a:t>S</a:t>
            </a:r>
            <a:r>
              <a:rPr lang="en-AU" noProof="0" dirty="0"/>
              <a:t>tarting </a:t>
            </a:r>
            <a:r>
              <a:rPr lang="cs-CZ" noProof="0" dirty="0"/>
              <a:t>M</a:t>
            </a:r>
            <a:r>
              <a:rPr lang="en-AU" noProof="0" dirty="0" err="1"/>
              <a:t>aterial</a:t>
            </a:r>
            <a:r>
              <a:rPr lang="en-AU" noProof="0" dirty="0"/>
              <a:t> to API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8217B-3C96-C15E-059A-9FB41ADB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96" y="1502169"/>
            <a:ext cx="8135497" cy="1903591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▪"/>
            </a:pPr>
            <a:r>
              <a:rPr lang="en-AU" noProof="0" dirty="0"/>
              <a:t>Vessels from 1 to 6 000 l </a:t>
            </a:r>
          </a:p>
          <a:p>
            <a:r>
              <a:rPr lang="en-AU" noProof="0" dirty="0"/>
              <a:t>Production Standard from Starting Material to</a:t>
            </a:r>
            <a:r>
              <a:rPr lang="cs-CZ" noProof="0" dirty="0"/>
              <a:t> </a:t>
            </a:r>
            <a:r>
              <a:rPr lang="en-AU" dirty="0"/>
              <a:t>API</a:t>
            </a:r>
            <a:r>
              <a:rPr lang="en-AU" noProof="0" dirty="0"/>
              <a:t> Clean Rooms Class D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2DE9D41-0A03-22CB-96A4-FEE09E087BBE}"/>
              </a:ext>
            </a:extLst>
          </p:cNvPr>
          <p:cNvCxnSpPr>
            <a:cxnSpLocks/>
          </p:cNvCxnSpPr>
          <p:nvPr/>
        </p:nvCxnSpPr>
        <p:spPr>
          <a:xfrm>
            <a:off x="300811" y="355481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325C39B-60D8-90B6-5967-2F95AD8BE3DE}"/>
              </a:ext>
            </a:extLst>
          </p:cNvPr>
          <p:cNvCxnSpPr>
            <a:cxnSpLocks/>
          </p:cNvCxnSpPr>
          <p:nvPr/>
        </p:nvCxnSpPr>
        <p:spPr>
          <a:xfrm>
            <a:off x="300811" y="1078200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9D3E93-88BB-FF14-ED21-326329405666}"/>
              </a:ext>
            </a:extLst>
          </p:cNvPr>
          <p:cNvSpPr txBox="1">
            <a:spLocks/>
          </p:cNvSpPr>
          <p:nvPr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6</a:t>
            </a:fld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7598A5D-AD88-388A-D084-B0CC75AF9274}"/>
              </a:ext>
            </a:extLst>
          </p:cNvPr>
          <p:cNvSpPr txBox="1">
            <a:spLocks/>
          </p:cNvSpPr>
          <p:nvPr/>
        </p:nvSpPr>
        <p:spPr>
          <a:xfrm>
            <a:off x="690737" y="2397902"/>
            <a:ext cx="1191822" cy="374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Calibri" panose="020F0502020204030204" pitchFamily="34" charset="0"/>
              <a:buChar char="▪"/>
              <a:defRPr sz="2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Char char="▪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Char char="▪"/>
              <a:defRPr sz="15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Char char="▪"/>
              <a:defRPr sz="13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Char char="▪"/>
              <a:defRPr sz="13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61A1"/>
                </a:solidFill>
              </a:rPr>
              <a:t>Scale-up</a:t>
            </a:r>
            <a:endParaRPr lang="cs-CZ" dirty="0">
              <a:solidFill>
                <a:srgbClr val="0061A1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B35DCC8-380B-29CE-1830-870C08CA1046}"/>
              </a:ext>
            </a:extLst>
          </p:cNvPr>
          <p:cNvSpPr txBox="1"/>
          <p:nvPr/>
        </p:nvSpPr>
        <p:spPr>
          <a:xfrm>
            <a:off x="612244" y="4289380"/>
            <a:ext cx="120263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AU" noProof="0" dirty="0"/>
              <a:t>Laboratory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8EAAB6B-DC18-A407-3296-AD1E85F6CABC}"/>
              </a:ext>
            </a:extLst>
          </p:cNvPr>
          <p:cNvSpPr txBox="1"/>
          <p:nvPr/>
        </p:nvSpPr>
        <p:spPr>
          <a:xfrm>
            <a:off x="2248749" y="4262537"/>
            <a:ext cx="173156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cs-CZ" dirty="0" err="1"/>
              <a:t>Kilolab</a:t>
            </a:r>
            <a:r>
              <a:rPr lang="cs-CZ" dirty="0"/>
              <a:t> (500 m</a:t>
            </a:r>
            <a:r>
              <a:rPr lang="cs-CZ" baseline="30000" dirty="0"/>
              <a:t>2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57ED649-5A9D-30A9-C537-38664B0CD701}"/>
              </a:ext>
            </a:extLst>
          </p:cNvPr>
          <p:cNvSpPr txBox="1"/>
          <p:nvPr/>
        </p:nvSpPr>
        <p:spPr>
          <a:xfrm>
            <a:off x="4574549" y="4289380"/>
            <a:ext cx="140455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Pilot  (</a:t>
            </a:r>
            <a:r>
              <a:rPr lang="cs-CZ" dirty="0"/>
              <a:t>25 </a:t>
            </a:r>
            <a:r>
              <a:rPr lang="en-US" dirty="0"/>
              <a:t>m</a:t>
            </a:r>
            <a:r>
              <a:rPr lang="cs-CZ" baseline="30000" dirty="0"/>
              <a:t>3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0A50CE0-B853-93A5-6A8B-02187D8DD45D}"/>
              </a:ext>
            </a:extLst>
          </p:cNvPr>
          <p:cNvSpPr txBox="1"/>
          <p:nvPr/>
        </p:nvSpPr>
        <p:spPr>
          <a:xfrm>
            <a:off x="6573337" y="4283087"/>
            <a:ext cx="207730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Production (120 m</a:t>
            </a:r>
            <a:r>
              <a:rPr lang="en-US" baseline="30000" dirty="0"/>
              <a:t>3</a:t>
            </a:r>
            <a:r>
              <a:rPr lang="en-US" dirty="0"/>
              <a:t>)</a:t>
            </a:r>
            <a:endParaRPr lang="cs-CZ" dirty="0"/>
          </a:p>
        </p:txBody>
      </p:sp>
      <p:pic>
        <p:nvPicPr>
          <p:cNvPr id="16" name="Obrázek 15" descr="Obsah obrázku osoba, interiér, Laboratoř, Laboratorní vybavení&#10;&#10;Obsah generovaný pomocí AI může být nesprávný.">
            <a:extLst>
              <a:ext uri="{FF2B5EF4-FFF2-40B4-BE49-F238E27FC236}">
                <a16:creationId xmlns:a16="http://schemas.microsoft.com/office/drawing/2014/main" id="{FE18346A-4D7F-CF17-CF58-8B332F8BF3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38" y="2899556"/>
            <a:ext cx="1199343" cy="1037137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  <p:pic>
        <p:nvPicPr>
          <p:cNvPr id="22" name="Obrázek 21" descr="Obsah obrázku interiér, Laboratorní vybavení, válec, přesýpací hodiny">
            <a:extLst>
              <a:ext uri="{FF2B5EF4-FFF2-40B4-BE49-F238E27FC236}">
                <a16:creationId xmlns:a16="http://schemas.microsoft.com/office/drawing/2014/main" id="{3E79928F-588C-9411-9BCA-71ADC27958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835" y="2764498"/>
            <a:ext cx="1518654" cy="1313262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  <p:pic>
        <p:nvPicPr>
          <p:cNvPr id="27" name="Obrázek 26" descr="Obsah obrázku interiér, stroj/přístroj, inženýrství, flétna/dudy&#10;&#10;Obsah generovaný pomocí AI může být nesprávný.">
            <a:extLst>
              <a:ext uri="{FF2B5EF4-FFF2-40B4-BE49-F238E27FC236}">
                <a16:creationId xmlns:a16="http://schemas.microsoft.com/office/drawing/2014/main" id="{80942560-B326-3AE8-9F80-275CB3CCC9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081" y="2689535"/>
            <a:ext cx="1691489" cy="1462722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A34C83F1-F0BF-FE90-DEB6-A7A5167C9670}"/>
              </a:ext>
            </a:extLst>
          </p:cNvPr>
          <p:cNvSpPr/>
          <p:nvPr/>
        </p:nvSpPr>
        <p:spPr>
          <a:xfrm>
            <a:off x="3989961" y="3150942"/>
            <a:ext cx="319510" cy="532749"/>
          </a:xfrm>
          <a:prstGeom prst="rightArrow">
            <a:avLst/>
          </a:prstGeom>
          <a:solidFill>
            <a:srgbClr val="0061A1"/>
          </a:solidFill>
          <a:ln>
            <a:solidFill>
              <a:srgbClr val="0061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Obsah obrázku stroj/přístroj, ocel, inženýrství, interiér">
            <a:extLst>
              <a:ext uri="{FF2B5EF4-FFF2-40B4-BE49-F238E27FC236}">
                <a16:creationId xmlns:a16="http://schemas.microsoft.com/office/drawing/2014/main" id="{49BF4103-7F25-F293-017D-222422EFC5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025" y="2607317"/>
            <a:ext cx="1873365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124111E3-0074-EAC4-FF25-3421386514E3}"/>
              </a:ext>
            </a:extLst>
          </p:cNvPr>
          <p:cNvSpPr/>
          <p:nvPr/>
        </p:nvSpPr>
        <p:spPr>
          <a:xfrm>
            <a:off x="6231933" y="3088730"/>
            <a:ext cx="319510" cy="674301"/>
          </a:xfrm>
          <a:prstGeom prst="rightArrow">
            <a:avLst/>
          </a:prstGeom>
          <a:solidFill>
            <a:srgbClr val="0061A1"/>
          </a:solidFill>
          <a:ln>
            <a:solidFill>
              <a:srgbClr val="0061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42954235-579D-3D77-34D8-90C818A9D6D2}"/>
              </a:ext>
            </a:extLst>
          </p:cNvPr>
          <p:cNvSpPr/>
          <p:nvPr/>
        </p:nvSpPr>
        <p:spPr>
          <a:xfrm>
            <a:off x="1980253" y="3263427"/>
            <a:ext cx="238921" cy="307777"/>
          </a:xfrm>
          <a:prstGeom prst="rightArrow">
            <a:avLst/>
          </a:prstGeom>
          <a:solidFill>
            <a:srgbClr val="0061A1"/>
          </a:solidFill>
          <a:ln>
            <a:solidFill>
              <a:srgbClr val="0061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/>
      <p:bldP spid="19" grpId="0"/>
      <p:bldP spid="20" grpId="0"/>
      <p:bldP spid="21" grpId="0"/>
      <p:bldP spid="4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BE402-A0A0-C08D-B615-714BF7DC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68" y="284097"/>
            <a:ext cx="7886700" cy="922714"/>
          </a:xfrm>
        </p:spPr>
        <p:txBody>
          <a:bodyPr/>
          <a:lstStyle/>
          <a:p>
            <a:pPr lvl="0"/>
            <a:r>
              <a:rPr lang="en-AU" dirty="0"/>
              <a:t>Wide </a:t>
            </a:r>
            <a:r>
              <a:rPr lang="cs-CZ" dirty="0"/>
              <a:t>R</a:t>
            </a:r>
            <a:r>
              <a:rPr lang="en-AU" dirty="0" err="1"/>
              <a:t>ange</a:t>
            </a:r>
            <a:r>
              <a:rPr lang="en-AU" dirty="0"/>
              <a:t> of </a:t>
            </a:r>
            <a:r>
              <a:rPr lang="cs-CZ" dirty="0"/>
              <a:t>T</a:t>
            </a:r>
            <a:r>
              <a:rPr lang="en-AU" dirty="0" err="1"/>
              <a:t>echnology</a:t>
            </a:r>
            <a:r>
              <a:rPr lang="en-AU" dirty="0"/>
              <a:t> in </a:t>
            </a:r>
            <a:r>
              <a:rPr lang="cs-CZ" dirty="0"/>
              <a:t>P</a:t>
            </a:r>
            <a:r>
              <a:rPr lang="en-AU" dirty="0" err="1"/>
              <a:t>harma</a:t>
            </a:r>
            <a:r>
              <a:rPr lang="en-AU" dirty="0"/>
              <a:t> </a:t>
            </a:r>
            <a:r>
              <a:rPr lang="cs-CZ" dirty="0"/>
              <a:t>S</a:t>
            </a:r>
            <a:r>
              <a:rPr lang="en-AU" dirty="0" err="1"/>
              <a:t>tandard</a:t>
            </a:r>
            <a:endParaRPr lang="en-AU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8217B-3C96-C15E-059A-9FB41ADB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64479"/>
            <a:ext cx="8207067" cy="35739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61A1"/>
                </a:solidFill>
              </a:rPr>
              <a:t>Key chemistry</a:t>
            </a:r>
            <a:endParaRPr lang="cs-CZ" dirty="0">
              <a:solidFill>
                <a:srgbClr val="0061A1"/>
              </a:solidFill>
            </a:endParaRPr>
          </a:p>
          <a:p>
            <a:pPr>
              <a:buFont typeface="Calibri" panose="020F0502020204030204" pitchFamily="34" charset="0"/>
              <a:buChar char="▪"/>
            </a:pPr>
            <a:r>
              <a:rPr lang="en-US" dirty="0"/>
              <a:t>Adamantane derivatives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dirty="0"/>
              <a:t>Nitrogen-containing heterocycles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dirty="0"/>
              <a:t>API building blocks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61A1"/>
                </a:solidFill>
              </a:rPr>
              <a:t>Technology</a:t>
            </a:r>
            <a:endParaRPr lang="cs-CZ" dirty="0">
              <a:solidFill>
                <a:srgbClr val="0061A1"/>
              </a:solidFill>
            </a:endParaRPr>
          </a:p>
          <a:p>
            <a:pPr>
              <a:buFont typeface="Calibri" panose="020F0502020204030204" pitchFamily="34" charset="0"/>
              <a:buChar char="▪"/>
            </a:pPr>
            <a:r>
              <a:rPr lang="en-US" dirty="0"/>
              <a:t>Reduction a high pressure </a:t>
            </a:r>
            <a:r>
              <a:rPr lang="cs-CZ" b="1" dirty="0"/>
              <a:t>H</a:t>
            </a:r>
            <a:r>
              <a:rPr lang="en-US" b="1" dirty="0" err="1"/>
              <a:t>ydrogenation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dirty="0"/>
              <a:t>Cryogenic reaction  (</a:t>
            </a:r>
            <a:r>
              <a:rPr lang="en-US" dirty="0" err="1"/>
              <a:t>RLi</a:t>
            </a:r>
            <a:r>
              <a:rPr lang="en-US" dirty="0"/>
              <a:t>, </a:t>
            </a:r>
            <a:r>
              <a:rPr lang="en-US" dirty="0" err="1"/>
              <a:t>RMgX</a:t>
            </a:r>
            <a:r>
              <a:rPr lang="en-US" dirty="0"/>
              <a:t>, R</a:t>
            </a:r>
            <a:r>
              <a:rPr lang="cs-CZ" dirty="0"/>
              <a:t>R‘</a:t>
            </a:r>
            <a:r>
              <a:rPr lang="en-US" dirty="0"/>
              <a:t>Zn)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dirty="0"/>
              <a:t>Coupling reactions (Suzuki, Kumada, Heck, etc..)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b="1" dirty="0" err="1"/>
              <a:t>Phosgenation</a:t>
            </a:r>
            <a:r>
              <a:rPr lang="en-US" dirty="0"/>
              <a:t>, Halogenation, </a:t>
            </a:r>
            <a:r>
              <a:rPr lang="cs-CZ" dirty="0"/>
              <a:t>N</a:t>
            </a:r>
            <a:r>
              <a:rPr lang="en-US" dirty="0" err="1"/>
              <a:t>itration</a:t>
            </a:r>
            <a:r>
              <a:rPr lang="en-US" dirty="0"/>
              <a:t>, </a:t>
            </a:r>
            <a:r>
              <a:rPr lang="cs-CZ" dirty="0"/>
              <a:t>S</a:t>
            </a:r>
            <a:r>
              <a:rPr lang="en-US" dirty="0" err="1"/>
              <a:t>ulfonation</a:t>
            </a:r>
            <a:r>
              <a:rPr lang="en-US" dirty="0"/>
              <a:t> 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dirty="0"/>
              <a:t>Vessels: autoclaves up to 1000 l, reactors 1–6000 l, distillation and rectification </a:t>
            </a:r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2DE9D41-0A03-22CB-96A4-FEE09E087BBE}"/>
              </a:ext>
            </a:extLst>
          </p:cNvPr>
          <p:cNvCxnSpPr>
            <a:cxnSpLocks/>
          </p:cNvCxnSpPr>
          <p:nvPr/>
        </p:nvCxnSpPr>
        <p:spPr>
          <a:xfrm>
            <a:off x="300811" y="355481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325C39B-60D8-90B6-5967-2F95AD8BE3DE}"/>
              </a:ext>
            </a:extLst>
          </p:cNvPr>
          <p:cNvCxnSpPr>
            <a:cxnSpLocks/>
          </p:cNvCxnSpPr>
          <p:nvPr/>
        </p:nvCxnSpPr>
        <p:spPr>
          <a:xfrm>
            <a:off x="300811" y="1078200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A41AAD2C-E2E4-45FB-E3C9-E7419972AB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44144" y="1520523"/>
            <a:ext cx="1939776" cy="1672221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0061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0" name="Šestiúhelník 9">
            <a:extLst>
              <a:ext uri="{FF2B5EF4-FFF2-40B4-BE49-F238E27FC236}">
                <a16:creationId xmlns:a16="http://schemas.microsoft.com/office/drawing/2014/main" id="{5F0F5BF9-E242-AC73-CE14-8DD5FFB4A2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48777" y="618235"/>
            <a:ext cx="1939776" cy="1672221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0061A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6EACC5A-660D-A96F-3BB9-CA719F51F4E8}"/>
              </a:ext>
            </a:extLst>
          </p:cNvPr>
          <p:cNvSpPr txBox="1">
            <a:spLocks/>
          </p:cNvSpPr>
          <p:nvPr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7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C9B5C755-48F7-216B-B531-7298CDAA1C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982" y="2437663"/>
            <a:ext cx="1873365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</p:spTree>
    <p:extLst>
      <p:ext uri="{BB962C8B-B14F-4D97-AF65-F5344CB8AC3E}">
        <p14:creationId xmlns:p14="http://schemas.microsoft.com/office/powerpoint/2010/main" val="22777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BE402-A0A0-C08D-B615-714BF7DC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Robust </a:t>
            </a:r>
            <a:r>
              <a:rPr lang="en-US" dirty="0"/>
              <a:t>Quality System</a:t>
            </a:r>
            <a:r>
              <a:rPr lang="cs-CZ" dirty="0"/>
              <a:t>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8217B-3C96-C15E-059A-9FB41ADB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64479"/>
            <a:ext cx="8207067" cy="357399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▪"/>
            </a:pPr>
            <a:r>
              <a:rPr lang="en-US" b="1" dirty="0"/>
              <a:t>Certification</a:t>
            </a:r>
            <a:r>
              <a:rPr lang="en-US" dirty="0"/>
              <a:t>: ISO 9001:2016, GMP, GLP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dirty="0"/>
              <a:t>Audited by Czech and EU Authorities</a:t>
            </a:r>
            <a:endParaRPr lang="cs-CZ" dirty="0"/>
          </a:p>
          <a:p>
            <a:pPr>
              <a:buFont typeface="Calibri" panose="020F0502020204030204" pitchFamily="34" charset="0"/>
              <a:buChar char="▪"/>
            </a:pPr>
            <a:r>
              <a:rPr lang="en-US" dirty="0"/>
              <a:t>Audited by many customers</a:t>
            </a:r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2DE9D41-0A03-22CB-96A4-FEE09E087BBE}"/>
              </a:ext>
            </a:extLst>
          </p:cNvPr>
          <p:cNvCxnSpPr>
            <a:cxnSpLocks/>
          </p:cNvCxnSpPr>
          <p:nvPr/>
        </p:nvCxnSpPr>
        <p:spPr>
          <a:xfrm>
            <a:off x="300811" y="355481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325C39B-60D8-90B6-5967-2F95AD8BE3DE}"/>
              </a:ext>
            </a:extLst>
          </p:cNvPr>
          <p:cNvCxnSpPr>
            <a:cxnSpLocks/>
          </p:cNvCxnSpPr>
          <p:nvPr/>
        </p:nvCxnSpPr>
        <p:spPr>
          <a:xfrm>
            <a:off x="300811" y="1078200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59DF97E-3EDC-92BC-2D1B-2F8A08A2C4A9}"/>
              </a:ext>
            </a:extLst>
          </p:cNvPr>
          <p:cNvSpPr txBox="1">
            <a:spLocks/>
          </p:cNvSpPr>
          <p:nvPr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8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60C5F85-E119-EABF-19D8-64C8CE6E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70" y="2489200"/>
            <a:ext cx="1453889" cy="2053126"/>
          </a:xfrm>
          <a:prstGeom prst="rect">
            <a:avLst/>
          </a:prstGeom>
          <a:ln w="15875">
            <a:solidFill>
              <a:srgbClr val="0061A1"/>
            </a:solidFill>
          </a:ln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82D9CC0-D294-AD02-54E7-655F83BF1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134" y="2489200"/>
            <a:ext cx="1457720" cy="2053126"/>
          </a:xfrm>
          <a:prstGeom prst="rect">
            <a:avLst/>
          </a:prstGeom>
          <a:ln w="15875">
            <a:solidFill>
              <a:srgbClr val="0061A1"/>
            </a:solidFill>
          </a:ln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40C6C6C-44A7-E95A-5318-C19289BC5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55" y="2489200"/>
            <a:ext cx="1457769" cy="2053126"/>
          </a:xfrm>
          <a:prstGeom prst="rect">
            <a:avLst/>
          </a:prstGeom>
          <a:ln w="15875">
            <a:solidFill>
              <a:srgbClr val="0061A1"/>
            </a:solidFill>
          </a:ln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</p:pic>
      <p:pic>
        <p:nvPicPr>
          <p:cNvPr id="22" name="Obrázek 21" descr="Obsah obrázku text, Písmo, logo, Grafika&#10;&#10;Obsah generovaný pomocí AI může být nesprávný.">
            <a:extLst>
              <a:ext uri="{FF2B5EF4-FFF2-40B4-BE49-F238E27FC236}">
                <a16:creationId xmlns:a16="http://schemas.microsoft.com/office/drawing/2014/main" id="{3649DB32-BF6C-0A23-0835-71099D6E69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675" y="1552168"/>
            <a:ext cx="1873365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211B3F7-53BF-0E88-4BCD-E1B38B355C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047" y="2440800"/>
            <a:ext cx="1873365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  <p:pic>
        <p:nvPicPr>
          <p:cNvPr id="24" name="Obrázek 23" descr="Obsah obrázku logo, Písmo, Grafika, symbol&#10;&#10;Obsah generovaný pomocí AI může být nesprávný.">
            <a:extLst>
              <a:ext uri="{FF2B5EF4-FFF2-40B4-BE49-F238E27FC236}">
                <a16:creationId xmlns:a16="http://schemas.microsoft.com/office/drawing/2014/main" id="{0021F9E5-7CFC-16E5-0B64-73D7CC6478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308" y="649880"/>
            <a:ext cx="1873365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</p:spTree>
    <p:extLst>
      <p:ext uri="{BB962C8B-B14F-4D97-AF65-F5344CB8AC3E}">
        <p14:creationId xmlns:p14="http://schemas.microsoft.com/office/powerpoint/2010/main" val="33285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BE402-A0A0-C08D-B615-714BF7DC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25" y="278344"/>
            <a:ext cx="7886700" cy="922714"/>
          </a:xfrm>
        </p:spPr>
        <p:txBody>
          <a:bodyPr>
            <a:normAutofit/>
          </a:bodyPr>
          <a:lstStyle/>
          <a:p>
            <a:pPr lvl="0"/>
            <a:r>
              <a:rPr lang="en-AU" noProof="0" dirty="0"/>
              <a:t>More than CDMO - </a:t>
            </a:r>
            <a:r>
              <a:rPr lang="en-AU" dirty="0"/>
              <a:t>Analytics and Toxicology</a:t>
            </a:r>
            <a:endParaRPr lang="en-AU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8217B-3C96-C15E-059A-9FB41ADB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64" y="1291158"/>
            <a:ext cx="5167169" cy="357399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▪"/>
            </a:pPr>
            <a:r>
              <a:rPr lang="en-AU" b="1" noProof="0" dirty="0"/>
              <a:t>Analytical method development and validation</a:t>
            </a:r>
          </a:p>
          <a:p>
            <a:pPr>
              <a:buFont typeface="Calibri" panose="020F0502020204030204" pitchFamily="34" charset="0"/>
              <a:buChar char="▪"/>
            </a:pPr>
            <a:r>
              <a:rPr lang="en-AU" b="1" noProof="0" dirty="0"/>
              <a:t>Stability Studies</a:t>
            </a:r>
          </a:p>
          <a:p>
            <a:pPr>
              <a:buFont typeface="Calibri" panose="020F0502020204030204" pitchFamily="34" charset="0"/>
              <a:buChar char="▪"/>
            </a:pPr>
            <a:r>
              <a:rPr lang="en-AU" b="1" noProof="0" dirty="0"/>
              <a:t>I</a:t>
            </a:r>
            <a:r>
              <a:rPr lang="cs-CZ" b="1" noProof="0" dirty="0"/>
              <a:t>m</a:t>
            </a:r>
            <a:r>
              <a:rPr lang="en-AU" b="1" noProof="0" dirty="0"/>
              <a:t>purities identification</a:t>
            </a:r>
            <a:endParaRPr lang="en-AU" noProof="0" dirty="0"/>
          </a:p>
          <a:p>
            <a:r>
              <a:rPr lang="en-AU" b="1" noProof="0" dirty="0"/>
              <a:t>Wide portfolio of techniques</a:t>
            </a:r>
            <a:endParaRPr lang="en-AU" noProof="0" dirty="0"/>
          </a:p>
          <a:p>
            <a:pPr>
              <a:buFont typeface="Calibri" panose="020F0502020204030204" pitchFamily="34" charset="0"/>
              <a:buChar char="▪"/>
            </a:pPr>
            <a:r>
              <a:rPr lang="en-AU" b="1" noProof="0" dirty="0"/>
              <a:t>Toxicology</a:t>
            </a:r>
            <a:r>
              <a:rPr lang="en-AU" noProof="0" dirty="0"/>
              <a:t> testing</a:t>
            </a:r>
          </a:p>
          <a:p>
            <a:pPr>
              <a:buFont typeface="Calibri" panose="020F0502020204030204" pitchFamily="34" charset="0"/>
              <a:buChar char="▪"/>
            </a:pPr>
            <a:r>
              <a:rPr lang="en-AU" b="1" noProof="0" dirty="0"/>
              <a:t>Ecotoxicology</a:t>
            </a:r>
            <a:r>
              <a:rPr lang="en-AU" noProof="0" dirty="0"/>
              <a:t> for API </a:t>
            </a:r>
          </a:p>
          <a:p>
            <a:pPr>
              <a:buFont typeface="Calibri" panose="020F0502020204030204" pitchFamily="34" charset="0"/>
              <a:buChar char="▪"/>
            </a:pPr>
            <a:r>
              <a:rPr lang="en-AU" b="1" noProof="0" dirty="0"/>
              <a:t>REACH &amp; CLP services</a:t>
            </a:r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2DE9D41-0A03-22CB-96A4-FEE09E087BBE}"/>
              </a:ext>
            </a:extLst>
          </p:cNvPr>
          <p:cNvCxnSpPr>
            <a:cxnSpLocks/>
          </p:cNvCxnSpPr>
          <p:nvPr/>
        </p:nvCxnSpPr>
        <p:spPr>
          <a:xfrm>
            <a:off x="300811" y="355481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325C39B-60D8-90B6-5967-2F95AD8BE3DE}"/>
              </a:ext>
            </a:extLst>
          </p:cNvPr>
          <p:cNvCxnSpPr>
            <a:cxnSpLocks/>
          </p:cNvCxnSpPr>
          <p:nvPr/>
        </p:nvCxnSpPr>
        <p:spPr>
          <a:xfrm>
            <a:off x="300811" y="1078200"/>
            <a:ext cx="3430268" cy="0"/>
          </a:xfrm>
          <a:prstGeom prst="line">
            <a:avLst/>
          </a:prstGeom>
          <a:ln w="22225">
            <a:gradFill>
              <a:gsLst>
                <a:gs pos="0">
                  <a:srgbClr val="FFED00"/>
                </a:gs>
                <a:gs pos="100000">
                  <a:srgbClr val="65B32E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65401-F1A5-ED93-E08D-B6310D1F631A}"/>
              </a:ext>
            </a:extLst>
          </p:cNvPr>
          <p:cNvSpPr txBox="1">
            <a:spLocks/>
          </p:cNvSpPr>
          <p:nvPr/>
        </p:nvSpPr>
        <p:spPr>
          <a:xfrm>
            <a:off x="6963380" y="479710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599921-3094-4EF7-9803-5A6DA6822657}" type="slidenum">
              <a:rPr lang="cs-CZ" sz="1400" smtClean="0">
                <a:solidFill>
                  <a:schemeClr val="bg1"/>
                </a:solidFill>
              </a:rPr>
              <a:t>9</a:t>
            </a:fld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8" name="Obrázek 17" descr="Obsah obrázku mikroskop, Vědecký přístroj, Lékařské vybavení, lékařský&#10;&#10;Obsah generovaný pomocí AI může být nesprávný.">
            <a:extLst>
              <a:ext uri="{FF2B5EF4-FFF2-40B4-BE49-F238E27FC236}">
                <a16:creationId xmlns:a16="http://schemas.microsoft.com/office/drawing/2014/main" id="{F3E4C617-E258-67C1-B997-3B5E3EA57F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954" y="1552168"/>
            <a:ext cx="1873365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  <p:pic>
        <p:nvPicPr>
          <p:cNvPr id="19" name="Obrázek 18" descr="Obsah obrázku interiér, nádobí, jídlo, osoba&#10;&#10;Obsah generovaný pomocí AI může být nesprávný.">
            <a:extLst>
              <a:ext uri="{FF2B5EF4-FFF2-40B4-BE49-F238E27FC236}">
                <a16:creationId xmlns:a16="http://schemas.microsoft.com/office/drawing/2014/main" id="{41FEE5DD-4D22-93C6-E0BD-E036EF8096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121" y="2442200"/>
            <a:ext cx="1873365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  <p:pic>
        <p:nvPicPr>
          <p:cNvPr id="20" name="Obrázek 19" descr="Obsah obrázku zeď, interiér, Lékařské vybavení, Vědecký přístroj&#10;&#10;Obsah generovaný pomocí AI může být nesprávný.">
            <a:extLst>
              <a:ext uri="{FF2B5EF4-FFF2-40B4-BE49-F238E27FC236}">
                <a16:creationId xmlns:a16="http://schemas.microsoft.com/office/drawing/2014/main" id="{4AE2AC59-38AF-99E9-2C01-8D3116F2D8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46" y="644340"/>
            <a:ext cx="1873365" cy="1620000"/>
          </a:xfrm>
          <a:prstGeom prst="hexagon">
            <a:avLst/>
          </a:prstGeom>
          <a:ln w="57150">
            <a:solidFill>
              <a:srgbClr val="0061A1"/>
            </a:solidFill>
          </a:ln>
        </p:spPr>
      </p:pic>
    </p:spTree>
    <p:extLst>
      <p:ext uri="{BB962C8B-B14F-4D97-AF65-F5344CB8AC3E}">
        <p14:creationId xmlns:p14="http://schemas.microsoft.com/office/powerpoint/2010/main" val="13374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VUOS">
      <a:dk1>
        <a:srgbClr val="0061A1"/>
      </a:dk1>
      <a:lt1>
        <a:sysClr val="window" lastClr="FFFFFF"/>
      </a:lt1>
      <a:dk2>
        <a:srgbClr val="0E2841"/>
      </a:dk2>
      <a:lt2>
        <a:srgbClr val="E8E8E8"/>
      </a:lt2>
      <a:accent1>
        <a:srgbClr val="153D64"/>
      </a:accent1>
      <a:accent2>
        <a:srgbClr val="D8D8D8"/>
      </a:accent2>
      <a:accent3>
        <a:srgbClr val="153D64"/>
      </a:accent3>
      <a:accent4>
        <a:srgbClr val="4D94D8"/>
      </a:accent4>
      <a:accent5>
        <a:srgbClr val="FFFFFF"/>
      </a:accent5>
      <a:accent6>
        <a:srgbClr val="4EA72E"/>
      </a:accent6>
      <a:hlink>
        <a:srgbClr val="467886"/>
      </a:hlink>
      <a:folHlink>
        <a:srgbClr val="84E291"/>
      </a:folHlink>
    </a:clrScheme>
    <a:fontScheme name="VUOS Základní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2007</TotalTime>
  <Words>618</Words>
  <Application>Microsoft Office PowerPoint</Application>
  <PresentationFormat>Předvádění na obrazovce (16:9)</PresentationFormat>
  <Paragraphs>116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Aptos</vt:lpstr>
      <vt:lpstr>Arial</vt:lpstr>
      <vt:lpstr>Calibri</vt:lpstr>
      <vt:lpstr>Motiv Office</vt:lpstr>
      <vt:lpstr>Prezentace aplikace PowerPoint</vt:lpstr>
      <vt:lpstr>Reliability, Stability, Sustainability from Heart of Europe</vt:lpstr>
      <vt:lpstr> Know-how - Based on History – Future-oriented</vt:lpstr>
      <vt:lpstr>R&amp;D, Technology Development, Innovation</vt:lpstr>
      <vt:lpstr>Comprehensive Services - from R&amp;D to Market</vt:lpstr>
      <vt:lpstr>Scale from Small to Big, from Starting Material to API</vt:lpstr>
      <vt:lpstr>Wide Range of Technology in Pharma Standard</vt:lpstr>
      <vt:lpstr>Robust Quality Systems</vt:lpstr>
      <vt:lpstr>More than CDMO - Analytics and Toxicology</vt:lpstr>
      <vt:lpstr>Partner for Big Pharma and SMEs</vt:lpstr>
      <vt:lpstr>Sustainability and ESG is Essential</vt:lpstr>
      <vt:lpstr>Why work with Us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VUOS PPTX prezentace</dc:title>
  <dc:creator>Jirout Jakub</dc:creator>
  <cp:keywords>VUOS</cp:keywords>
  <cp:lastModifiedBy>Karel Novak</cp:lastModifiedBy>
  <cp:revision>287</cp:revision>
  <cp:lastPrinted>2025-10-20T07:17:32Z</cp:lastPrinted>
  <dcterms:created xsi:type="dcterms:W3CDTF">2025-09-11T06:52:29Z</dcterms:created>
  <dcterms:modified xsi:type="dcterms:W3CDTF">2025-11-11T08:00:28Z</dcterms:modified>
</cp:coreProperties>
</file>